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298" r:id="rId4"/>
    <p:sldId id="299" r:id="rId5"/>
    <p:sldId id="330" r:id="rId6"/>
    <p:sldId id="313" r:id="rId7"/>
    <p:sldId id="319" r:id="rId8"/>
    <p:sldId id="332" r:id="rId9"/>
    <p:sldId id="320" r:id="rId10"/>
    <p:sldId id="331" r:id="rId11"/>
    <p:sldId id="301" r:id="rId12"/>
    <p:sldId id="303" r:id="rId13"/>
    <p:sldId id="345" r:id="rId14"/>
    <p:sldId id="284" r:id="rId15"/>
    <p:sldId id="279" r:id="rId16"/>
    <p:sldId id="282" r:id="rId17"/>
    <p:sldId id="283" r:id="rId18"/>
    <p:sldId id="280" r:id="rId19"/>
    <p:sldId id="292" r:id="rId20"/>
    <p:sldId id="281" r:id="rId21"/>
    <p:sldId id="260" r:id="rId22"/>
    <p:sldId id="258" r:id="rId23"/>
    <p:sldId id="257" r:id="rId24"/>
    <p:sldId id="293" r:id="rId25"/>
    <p:sldId id="261" r:id="rId26"/>
    <p:sldId id="263" r:id="rId27"/>
    <p:sldId id="346" r:id="rId28"/>
    <p:sldId id="291" r:id="rId29"/>
    <p:sldId id="264" r:id="rId30"/>
    <p:sldId id="273" r:id="rId31"/>
    <p:sldId id="285" r:id="rId32"/>
    <p:sldId id="278" r:id="rId33"/>
    <p:sldId id="289" r:id="rId34"/>
    <p:sldId id="288" r:id="rId35"/>
    <p:sldId id="276" r:id="rId36"/>
    <p:sldId id="274" r:id="rId37"/>
    <p:sldId id="277" r:id="rId38"/>
    <p:sldId id="306" r:id="rId39"/>
    <p:sldId id="307" r:id="rId40"/>
    <p:sldId id="308" r:id="rId41"/>
    <p:sldId id="309" r:id="rId42"/>
    <p:sldId id="335" r:id="rId43"/>
    <p:sldId id="336" r:id="rId44"/>
    <p:sldId id="338" r:id="rId45"/>
    <p:sldId id="337" r:id="rId46"/>
    <p:sldId id="339" r:id="rId47"/>
    <p:sldId id="341" r:id="rId48"/>
    <p:sldId id="340" r:id="rId49"/>
    <p:sldId id="310" r:id="rId50"/>
    <p:sldId id="311" r:id="rId51"/>
    <p:sldId id="312" r:id="rId52"/>
    <p:sldId id="314" r:id="rId53"/>
    <p:sldId id="322" r:id="rId54"/>
    <p:sldId id="324" r:id="rId55"/>
    <p:sldId id="325" r:id="rId56"/>
    <p:sldId id="328" r:id="rId57"/>
    <p:sldId id="329" r:id="rId58"/>
    <p:sldId id="347" r:id="rId59"/>
    <p:sldId id="343" r:id="rId60"/>
    <p:sldId id="315" r:id="rId61"/>
    <p:sldId id="342" r:id="rId62"/>
    <p:sldId id="317" r:id="rId63"/>
    <p:sldId id="333" r:id="rId64"/>
    <p:sldId id="265" r:id="rId65"/>
    <p:sldId id="266" r:id="rId66"/>
    <p:sldId id="267" r:id="rId67"/>
    <p:sldId id="268" r:id="rId68"/>
    <p:sldId id="269" r:id="rId69"/>
    <p:sldId id="270" r:id="rId70"/>
    <p:sldId id="271" r:id="rId71"/>
    <p:sldId id="272" r:id="rId72"/>
    <p:sldId id="334" r:id="rId73"/>
    <p:sldId id="29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1" autoAdjust="0"/>
    <p:restoredTop sz="94630" autoAdjust="0"/>
  </p:normalViewPr>
  <p:slideViewPr>
    <p:cSldViewPr snapToGrid="0">
      <p:cViewPr>
        <p:scale>
          <a:sx n="56" d="100"/>
          <a:sy n="56" d="100"/>
        </p:scale>
        <p:origin x="43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5B4CBA-62D8-45A5-B4C5-9ACBA543DAB7}" type="datetimeFigureOut">
              <a:rPr lang="en-US" smtClean="0"/>
              <a:t>3/23/2019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60222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B4CBA-62D8-45A5-B4C5-9ACBA543DAB7}" type="datetimeFigureOut">
              <a:rPr lang="en-US" smtClean="0"/>
              <a:t>3/23/2019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246909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B4CBA-62D8-45A5-B4C5-9ACBA543DAB7}" type="datetimeFigureOut">
              <a:rPr lang="en-US" smtClean="0"/>
              <a:t>3/23/2019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104827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B4CBA-62D8-45A5-B4C5-9ACBA543DAB7}" type="datetimeFigureOut">
              <a:rPr lang="en-US" smtClean="0"/>
              <a:t>3/23/2019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49263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B4CBA-62D8-45A5-B4C5-9ACBA543DAB7}" type="datetimeFigureOut">
              <a:rPr lang="en-US" smtClean="0"/>
              <a:t>3/23/2019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61041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B4CBA-62D8-45A5-B4C5-9ACBA543DAB7}" type="datetimeFigureOut">
              <a:rPr lang="en-US" smtClean="0"/>
              <a:t>3/23/2019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45489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B4CBA-62D8-45A5-B4C5-9ACBA543DAB7}" type="datetimeFigureOut">
              <a:rPr lang="en-US" smtClean="0"/>
              <a:t>3/23/2019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80750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B4CBA-62D8-45A5-B4C5-9ACBA543DAB7}" type="datetimeFigureOut">
              <a:rPr lang="en-US" smtClean="0"/>
              <a:t>3/23/2019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1450632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B4CBA-62D8-45A5-B4C5-9ACBA543DAB7}" type="datetimeFigureOut">
              <a:rPr lang="en-US" smtClean="0"/>
              <a:t>3/23/2019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1442298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5B4CBA-62D8-45A5-B4C5-9ACBA543DAB7}" type="datetimeFigureOut">
              <a:rPr lang="en-US" smtClean="0"/>
              <a:t>3/23/2019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412847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5B4CBA-62D8-45A5-B4C5-9ACBA543DAB7}" type="datetimeFigureOut">
              <a:rPr lang="en-US" smtClean="0"/>
              <a:t>3/23/2019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2542E0-99AC-4F90-BB1E-8BE2CCD57699}" type="slidenum">
              <a:rPr lang="en-US" smtClean="0"/>
              <a:t>‹#›</a:t>
            </a:fld>
            <a:endParaRPr lang="en-US"/>
          </a:p>
        </p:txBody>
      </p:sp>
    </p:spTree>
    <p:extLst>
      <p:ext uri="{BB962C8B-B14F-4D97-AF65-F5344CB8AC3E}">
        <p14:creationId xmlns:p14="http://schemas.microsoft.com/office/powerpoint/2010/main" val="308501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B4CBA-62D8-45A5-B4C5-9ACBA543DAB7}" type="datetimeFigureOut">
              <a:rPr lang="en-US" smtClean="0"/>
              <a:t>3/23/2019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542E0-99AC-4F90-BB1E-8BE2CCD57699}" type="slidenum">
              <a:rPr lang="en-US" smtClean="0"/>
              <a:t>‹#›</a:t>
            </a:fld>
            <a:endParaRPr lang="en-US"/>
          </a:p>
        </p:txBody>
      </p:sp>
    </p:spTree>
    <p:extLst>
      <p:ext uri="{BB962C8B-B14F-4D97-AF65-F5344CB8AC3E}">
        <p14:creationId xmlns:p14="http://schemas.microsoft.com/office/powerpoint/2010/main" val="119782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hyperlink" Target="https://www.faburiq.com/blog/2015/2/24/kiku" TargetMode="External"/><Relationship Id="rId1" Type="http://schemas.openxmlformats.org/officeDocument/2006/relationships/slideLayout" Target="../slideLayouts/slideLayout7.xml"/><Relationship Id="rId6" Type="http://schemas.openxmlformats.org/officeDocument/2006/relationships/hyperlink" Target="https://www.rootsimple.com/2011/03/harvesting-and-drying-calendula/" TargetMode="External"/><Relationship Id="rId5" Type="http://schemas.openxmlformats.org/officeDocument/2006/relationships/image" Target="../media/image31.jpeg"/><Relationship Id="rId4" Type="http://schemas.openxmlformats.org/officeDocument/2006/relationships/hyperlink" Target="https://www.naturalfoodseries.com/10-benefits-chrysanthemum-te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io.com/article/3142322/leadership-management/how-it-leaders-can-define-and-drive-it-innovation.html" TargetMode="External"/><Relationship Id="rId2" Type="http://schemas.openxmlformats.org/officeDocument/2006/relationships/hyperlink" Target="https://en.wikipedia.org/wiki/Innovation" TargetMode="Externa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qTGEK6INivM"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File:Human_Communications_collage.png" TargetMode="External"/><Relationship Id="rId2" Type="http://schemas.openxmlformats.org/officeDocument/2006/relationships/hyperlink" Target="https://en.wikipedia.org/wiki/Communication"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oogle.com/url?sa=i&amp;source=images&amp;cd=&amp;ved=&amp;url=https://www.youtube.com/watch?v=hgauTGK8u30&amp;psig=AOvVaw2i4V3BwbwKKdhFnGQZuXcx&amp;ust=1552803663616597"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biblioteca.fundaciononce.es/sites/all/modules/imce_wysiwyg/js/03-2010.essay-on_1418.php"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google.com/imgres?imgurl=https://i.ytimg.com/vi/ROqsngM4N3Y/hqdefault.jpg&amp;imgrefurl=https://www.youtube.com/watch?v=ROqsngM4N3Y&amp;docid=xipb-0cBtYpuWM&amp;tbnid=XKz_R9IkLhJe3M:&amp;vet=10ahUKEwjig5ixhYbhAhXy7nMBHTMgD9QQMwhLKBcwFw..i&amp;w=480&amp;h=360&amp;hl=en-LK&amp;bih=764&amp;biw=1559&amp;q=necessity%20is%20the%20mother%20of%20invention%20meaning&amp;ved=0ahUKEwjig5ixhYbhAhXy7nMBHTMgD9QQMwhLKBcwFw&amp;iact=mrc&amp;uact=8"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researchgate.net/post/What_does_this_saying_mean_to_you_If_necessity_is_the_mother_of_invention_then_laziness_is_the_father"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oogle.com/url?sa=i&amp;source=images&amp;cd=&amp;ved=&amp;url=https://www.azquotes.com/quotes/topics/necessity-is-the-mother-of-invention.html&amp;psig=AOvVaw2i4V3BwbwKKdhFnGQZuXcx&amp;ust=1552803663616597"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theverge.com/2011/10/27/2517152/book-review-steve-jobs-by-walter-isaacson"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Graphic_arts" TargetMode="External"/><Relationship Id="rId13" Type="http://schemas.openxmlformats.org/officeDocument/2006/relationships/hyperlink" Target="https://en.wikipedia.org/wiki/Kodak_Tower" TargetMode="External"/><Relationship Id="rId18" Type="http://schemas.openxmlformats.org/officeDocument/2006/relationships/hyperlink" Target="https://en.wikipedia.org/wiki/Earnings_before_interest_and_taxes" TargetMode="External"/><Relationship Id="rId26" Type="http://schemas.openxmlformats.org/officeDocument/2006/relationships/image" Target="../media/image43.png"/><Relationship Id="rId3" Type="http://schemas.openxmlformats.org/officeDocument/2006/relationships/hyperlink" Target="https://en.wikipedia.org/wiki/Public_company" TargetMode="External"/><Relationship Id="rId21" Type="http://schemas.openxmlformats.org/officeDocument/2006/relationships/hyperlink" Target="https://en.wikipedia.org/wiki/Equity_(finance)" TargetMode="External"/><Relationship Id="rId7" Type="http://schemas.openxmlformats.org/officeDocument/2006/relationships/hyperlink" Target="https://en.wikipedia.org/wiki/Russell_2000_Index" TargetMode="External"/><Relationship Id="rId12" Type="http://schemas.openxmlformats.org/officeDocument/2006/relationships/hyperlink" Target="https://en.wikipedia.org/wiki/Henry_A._Strong" TargetMode="External"/><Relationship Id="rId17" Type="http://schemas.openxmlformats.org/officeDocument/2006/relationships/hyperlink" Target="https://en.wikipedia.org/wiki/Kodak#cite_note-10K-2" TargetMode="External"/><Relationship Id="rId25" Type="http://schemas.openxmlformats.org/officeDocument/2006/relationships/hyperlink" Target="https://en.wikipedia.org/wiki/File:Logo_of_the_Eastman_Kodak_Company_(1987-2006).svg" TargetMode="External"/><Relationship Id="rId2" Type="http://schemas.openxmlformats.org/officeDocument/2006/relationships/hyperlink" Target="https://en.wikipedia.org/wiki/List_of_legal_entity_types_by_country" TargetMode="External"/><Relationship Id="rId16" Type="http://schemas.openxmlformats.org/officeDocument/2006/relationships/hyperlink" Target="https://en.wikipedia.org/wiki/United_States_dollar" TargetMode="External"/><Relationship Id="rId20" Type="http://schemas.openxmlformats.org/officeDocument/2006/relationships/hyperlink" Target="https://en.wikipedia.org/wiki/Asset" TargetMode="External"/><Relationship Id="rId1" Type="http://schemas.openxmlformats.org/officeDocument/2006/relationships/slideLayout" Target="../slideLayouts/slideLayout7.xml"/><Relationship Id="rId6" Type="http://schemas.openxmlformats.org/officeDocument/2006/relationships/hyperlink" Target="https://www.nyse.com/quote/XNYS:KODK" TargetMode="External"/><Relationship Id="rId11" Type="http://schemas.openxmlformats.org/officeDocument/2006/relationships/hyperlink" Target="https://en.wikipedia.org/wiki/George_Eastman" TargetMode="External"/><Relationship Id="rId24" Type="http://schemas.openxmlformats.org/officeDocument/2006/relationships/image" Target="../media/image42.png"/><Relationship Id="rId5" Type="http://schemas.openxmlformats.org/officeDocument/2006/relationships/hyperlink" Target="https://en.wikipedia.org/wiki/New_York_Stock_Exchange" TargetMode="External"/><Relationship Id="rId15" Type="http://schemas.openxmlformats.org/officeDocument/2006/relationships/hyperlink" Target="https://en.wikipedia.org/wiki/New_York_(state)" TargetMode="External"/><Relationship Id="rId23" Type="http://schemas.openxmlformats.org/officeDocument/2006/relationships/hyperlink" Target="http://www.kodak.com/corp/default.htm" TargetMode="External"/><Relationship Id="rId10" Type="http://schemas.openxmlformats.org/officeDocument/2006/relationships/hyperlink" Target="https://en.wikipedia.org/wiki/Kodak#cite_note-foundingdate-1" TargetMode="External"/><Relationship Id="rId19" Type="http://schemas.openxmlformats.org/officeDocument/2006/relationships/hyperlink" Target="https://en.wikipedia.org/wiki/Net_income" TargetMode="External"/><Relationship Id="rId4" Type="http://schemas.openxmlformats.org/officeDocument/2006/relationships/hyperlink" Target="https://en.wikipedia.org/wiki/Ticker_symbol" TargetMode="External"/><Relationship Id="rId9" Type="http://schemas.openxmlformats.org/officeDocument/2006/relationships/hyperlink" Target="https://en.wikipedia.org/wiki/Final_good" TargetMode="External"/><Relationship Id="rId14" Type="http://schemas.openxmlformats.org/officeDocument/2006/relationships/hyperlink" Target="https://en.wikipedia.org/wiki/Rochester,_New_York" TargetMode="External"/><Relationship Id="rId22" Type="http://schemas.openxmlformats.org/officeDocument/2006/relationships/hyperlink" Target="https://en.wikipedia.org/wiki/Kodak#cite_note-3"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20th_century" TargetMode="External"/><Relationship Id="rId13" Type="http://schemas.openxmlformats.org/officeDocument/2006/relationships/hyperlink" Target="https://en.wikipedia.org/wiki/Digital_printing" TargetMode="External"/><Relationship Id="rId3" Type="http://schemas.openxmlformats.org/officeDocument/2006/relationships/hyperlink" Target="https://en.wikipedia.org/wiki/Public_company" TargetMode="External"/><Relationship Id="rId7" Type="http://schemas.openxmlformats.org/officeDocument/2006/relationships/hyperlink" Target="https://en.wikipedia.org/wiki/Henry_A._Strong" TargetMode="External"/><Relationship Id="rId12" Type="http://schemas.openxmlformats.org/officeDocument/2006/relationships/hyperlink" Target="https://en.wikipedia.org/wiki/Digital_photography" TargetMode="External"/><Relationship Id="rId2" Type="http://schemas.openxmlformats.org/officeDocument/2006/relationships/hyperlink" Target="https://en.wikipedia.org/wiki/Help:IPA/English" TargetMode="External"/><Relationship Id="rId16" Type="http://schemas.openxmlformats.org/officeDocument/2006/relationships/hyperlink" Target="https://en.wikipedia.org/wiki/United_States_District_Court_for_the_Southern_District_of_New_York" TargetMode="External"/><Relationship Id="rId1" Type="http://schemas.openxmlformats.org/officeDocument/2006/relationships/slideLayout" Target="../slideLayouts/slideLayout7.xml"/><Relationship Id="rId6" Type="http://schemas.openxmlformats.org/officeDocument/2006/relationships/hyperlink" Target="https://en.wikipedia.org/wiki/George_Eastman" TargetMode="External"/><Relationship Id="rId11" Type="http://schemas.openxmlformats.org/officeDocument/2006/relationships/hyperlink" Target="https://en.wikipedia.org/wiki/Kodak#cite_note-8" TargetMode="External"/><Relationship Id="rId5" Type="http://schemas.openxmlformats.org/officeDocument/2006/relationships/hyperlink" Target="https://en.wikipedia.org/wiki/Photographic_film" TargetMode="External"/><Relationship Id="rId15" Type="http://schemas.openxmlformats.org/officeDocument/2006/relationships/hyperlink" Target="https://en.wikipedia.org/wiki/Chapter_11,_Title_11,_United_States_Code" TargetMode="External"/><Relationship Id="rId10" Type="http://schemas.openxmlformats.org/officeDocument/2006/relationships/hyperlink" Target="https://en.wikipedia.org/wiki/Tagline" TargetMode="External"/><Relationship Id="rId4" Type="http://schemas.openxmlformats.org/officeDocument/2006/relationships/hyperlink" Target="https://en.wikipedia.org/wiki/Camera" TargetMode="External"/><Relationship Id="rId9" Type="http://schemas.openxmlformats.org/officeDocument/2006/relationships/hyperlink" Target="https://en.wikipedia.org/wiki/Snapshot_(photography)" TargetMode="External"/><Relationship Id="rId14" Type="http://schemas.openxmlformats.org/officeDocument/2006/relationships/hyperlink" Target="https://en.wikipedia.org/wiki/Patent_litig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dailymirror.lk/"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Pandukabhaya_of_Sri_Lanka" TargetMode="External"/><Relationship Id="rId13" Type="http://schemas.openxmlformats.org/officeDocument/2006/relationships/hyperlink" Target="https://en.wikipedia.org/wiki/History_of_hospitals#cite_note-17" TargetMode="External"/><Relationship Id="rId3" Type="http://schemas.openxmlformats.org/officeDocument/2006/relationships/hyperlink" Target="https://en.wikipedia.org/wiki/Anuradhapura" TargetMode="External"/><Relationship Id="rId7" Type="http://schemas.openxmlformats.org/officeDocument/2006/relationships/hyperlink" Target="https://en.wikipedia.org/wiki/Mahavamsa" TargetMode="External"/><Relationship Id="rId12" Type="http://schemas.openxmlformats.org/officeDocument/2006/relationships/hyperlink" Target="https://en.wikipedia.org/wiki/Medirigiriya" TargetMode="External"/><Relationship Id="rId2" Type="http://schemas.openxmlformats.org/officeDocument/2006/relationships/hyperlink" Target="https://en.wikipedia.org/wiki/File:Sri_Lankan_Traditional_Medicine.jpg" TargetMode="Externa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hyperlink" Target="https://en.wikipedia.org/wiki/History_of_hospitals#cite_note-16" TargetMode="External"/><Relationship Id="rId5" Type="http://schemas.openxmlformats.org/officeDocument/2006/relationships/hyperlink" Target="https://en.wikipedia.org/wiki/Sri_Lanka" TargetMode="External"/><Relationship Id="rId10" Type="http://schemas.openxmlformats.org/officeDocument/2006/relationships/hyperlink" Target="https://en.wikipedia.org/wiki/History_of_hospitals#cite_note-15" TargetMode="External"/><Relationship Id="rId4" Type="http://schemas.openxmlformats.org/officeDocument/2006/relationships/hyperlink" Target="https://en.wikipedia.org/wiki/Mihintale" TargetMode="External"/><Relationship Id="rId9" Type="http://schemas.openxmlformats.org/officeDocument/2006/relationships/hyperlink" Target="https://en.wikipedia.org/wiki/History_of_hospitals#cite_note-1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South_India" TargetMode="External"/><Relationship Id="rId3" Type="http://schemas.openxmlformats.org/officeDocument/2006/relationships/image" Target="../media/image49.jpeg"/><Relationship Id="rId7" Type="http://schemas.openxmlformats.org/officeDocument/2006/relationships/hyperlink" Target="https://en.wikipedia.org/wiki/Polonnaruwa" TargetMode="External"/><Relationship Id="rId2" Type="http://schemas.openxmlformats.org/officeDocument/2006/relationships/hyperlink" Target="https://en.wikipedia.org/wiki/File:Statue_of_Parakramabahu_in_Polonnaruwa.jpg" TargetMode="External"/><Relationship Id="rId1" Type="http://schemas.openxmlformats.org/officeDocument/2006/relationships/slideLayout" Target="../slideLayouts/slideLayout7.xml"/><Relationship Id="rId6" Type="http://schemas.openxmlformats.org/officeDocument/2006/relationships/hyperlink" Target="https://en.wikipedia.org/wiki/Kingdom_of_Polonnaruwa" TargetMode="External"/><Relationship Id="rId11" Type="http://schemas.openxmlformats.org/officeDocument/2006/relationships/hyperlink" Target="https://en.wikipedia.org/wiki/Statue_of_Parakramabahu_I" TargetMode="External"/><Relationship Id="rId5" Type="http://schemas.openxmlformats.org/officeDocument/2006/relationships/hyperlink" Target="https://en.wikipedia.org/wiki/List_of_Sinhalese_monarchs" TargetMode="External"/><Relationship Id="rId10" Type="http://schemas.openxmlformats.org/officeDocument/2006/relationships/hyperlink" Target="https://en.wikipedia.org/wiki/Parakramabahu_I#cite_note-1" TargetMode="External"/><Relationship Id="rId4" Type="http://schemas.openxmlformats.org/officeDocument/2006/relationships/hyperlink" Target="https://en.wikipedia.org/wiki/Pali" TargetMode="External"/><Relationship Id="rId9" Type="http://schemas.openxmlformats.org/officeDocument/2006/relationships/hyperlink" Target="https://en.wikipedia.org/wiki/Burm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twitter.com/lanka_d/status/1050265529020108800" TargetMode="Externa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hyperlink" Target="https://en.wikipedia.org/wiki/Victoria_Dam_(Sri_Lank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slideplayer.com/slide/13097976/"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udithawijesena.blogspot.com/2014/05/biso-kotuwa-sri-lankan-engineering.html" TargetMode="Externa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hyperlink" Target="https://www.google.com/search?sa=G&amp;hl=en-LK&amp;q=ancient+bisokotuwa+in+sri+lanka&amp;tbm=isch&amp;tbs=simg:CAQSmQEJBpbXdRU16GgajQELEKjU2AQaBggUCAMICgwLELCMpwgaYgpgCAMSKKcIyBP_1AoADxxORCN0TxRPZE6YIwzbRP6w-7yquPugnwTbcNdI_1rT4aMFO9bE2QlHKUCZWKGRO0ceH-Cuh8rl0oqdqs3EnCGAAkjPbVsxSFy6nidOIoc36xNyAEDAsQjq7-CBoKCggIARIEXYZ8Bgw&amp;ved=0ahUKEwjm_rr874XhAhV4_XMBHXO9A1wQwg4IKSg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udithawijesena.blogspot.com/2014/05/biso-kotuwa-sri-lankan-engineering.html"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en.wikipedia.org/wiki/Ruwanwelisaya" TargetMode="Externa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hyperlink" Target="https://www.123rf.com/photo_68221257_the-numerous-plaster-elephants-guard-ruwanwelisaya-stupa-one-of-the-most-amazing-monuments-of-sacred.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localguidesconnect.com/t5/Travel-and-Advice/Abhayagiriya-Vihara-Complex-Anuradhapura-Sri-Lanka/td-p/54003" TargetMode="Externa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hyperlink" Target="https://twitter.com/hashtag/abhayagiriya?src=has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hyperlink" Target="http://wwwmysrilanka.blogspot.com/2008/10/kalutara-bodiya-kalutara-bodiya-is-one.html" TargetMode="External"/><Relationship Id="rId1" Type="http://schemas.openxmlformats.org/officeDocument/2006/relationships/slideLayout" Target="../slideLayouts/slideLayout7.xml"/><Relationship Id="rId6" Type="http://schemas.openxmlformats.org/officeDocument/2006/relationships/hyperlink" Target="https://www.travelblog.org/Photos/2844788" TargetMode="External"/><Relationship Id="rId5" Type="http://schemas.openxmlformats.org/officeDocument/2006/relationships/image" Target="../media/image61.jpeg"/><Relationship Id="rId4" Type="http://schemas.openxmlformats.org/officeDocument/2006/relationships/hyperlink" Target="https://www.tripadvisor.com/Attraction_Review-g304136-d6023934-Reviews-Kalutara_Bodhiya-Kalutara_Western_Province.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Safe_bottle_lamp" TargetMode="External"/><Relationship Id="rId3" Type="http://schemas.openxmlformats.org/officeDocument/2006/relationships/hyperlink" Target="https://en.wikipedia.org/wiki/Ratnapura_District" TargetMode="External"/><Relationship Id="rId7" Type="http://schemas.openxmlformats.org/officeDocument/2006/relationships/hyperlink" Target="https://en.wikipedia.org/wiki/Ceylon_Medical_College" TargetMode="External"/><Relationship Id="rId2" Type="http://schemas.openxmlformats.org/officeDocument/2006/relationships/hyperlink" Target="https://en.wikipedia.org/wiki/Medical_Doctor" TargetMode="External"/><Relationship Id="rId1" Type="http://schemas.openxmlformats.org/officeDocument/2006/relationships/slideLayout" Target="../slideLayouts/slideLayout7.xml"/><Relationship Id="rId6" Type="http://schemas.openxmlformats.org/officeDocument/2006/relationships/hyperlink" Target="https://en.wikipedia.org/wiki/Nalanda_College_Colombo" TargetMode="External"/><Relationship Id="rId11" Type="http://schemas.openxmlformats.org/officeDocument/2006/relationships/hyperlink" Target="https://en.wikipedia.org/wiki/Bachelor_of_Medicine,_Bachelor_of_Surgery" TargetMode="External"/><Relationship Id="rId5" Type="http://schemas.openxmlformats.org/officeDocument/2006/relationships/hyperlink" Target="https://en.wikipedia.org/w/index.php?title=Pelmadulla_Central_College_Pelmadulla&amp;action=edit&amp;redlink=1" TargetMode="External"/><Relationship Id="rId10" Type="http://schemas.openxmlformats.org/officeDocument/2006/relationships/image" Target="../media/image63.png"/><Relationship Id="rId4" Type="http://schemas.openxmlformats.org/officeDocument/2006/relationships/hyperlink" Target="https://en.wikipedia.org/wiki/Sri_Lanka" TargetMode="External"/><Relationship Id="rId9" Type="http://schemas.openxmlformats.org/officeDocument/2006/relationships/hyperlink" Target="https://en.wikipedia.org/wiki/Vidya_Jyothi"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The_Hague" TargetMode="External"/><Relationship Id="rId3" Type="http://schemas.openxmlformats.org/officeDocument/2006/relationships/hyperlink" Target="https://en.wikipedia.org/wiki/Burn" TargetMode="External"/><Relationship Id="rId7" Type="http://schemas.openxmlformats.org/officeDocument/2006/relationships/hyperlink" Target="https://en.wikipedia.org/wiki/The_World_Challenge" TargetMode="External"/><Relationship Id="rId2" Type="http://schemas.openxmlformats.org/officeDocument/2006/relationships/hyperlink" Target="https://en.wikipedia.org/wiki/United_Kingdom" TargetMode="External"/><Relationship Id="rId1" Type="http://schemas.openxmlformats.org/officeDocument/2006/relationships/slideLayout" Target="../slideLayouts/slideLayout7.xml"/><Relationship Id="rId6" Type="http://schemas.openxmlformats.org/officeDocument/2006/relationships/hyperlink" Target="https://en.wikipedia.org/wiki/Rolex_Awards_for_Enterprise" TargetMode="External"/><Relationship Id="rId5" Type="http://schemas.openxmlformats.org/officeDocument/2006/relationships/hyperlink" Target="https://en.wikipedia.org/wiki/Safe_bottle_lamp" TargetMode="External"/><Relationship Id="rId10" Type="http://schemas.openxmlformats.org/officeDocument/2006/relationships/hyperlink" Target="https://en.wikipedia.org/wiki/Wijaya_Godakumbura#cite_note-2" TargetMode="External"/><Relationship Id="rId4" Type="http://schemas.openxmlformats.org/officeDocument/2006/relationships/hyperlink" Target="https://en.wikipedia.org/wiki/Surgeon" TargetMode="External"/><Relationship Id="rId9" Type="http://schemas.openxmlformats.org/officeDocument/2006/relationships/hyperlink" Target="https://en.wikipedia.org/wiki/Netherland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The_World_Challenge" TargetMode="External"/><Relationship Id="rId2" Type="http://schemas.openxmlformats.org/officeDocument/2006/relationships/hyperlink" Target="https://en.wikipedia.org/wiki/Rolex_award"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en.wikipedia.org/wiki/Safe_bottle_lamp#cite_note-1" TargetMode="External"/><Relationship Id="rId3" Type="http://schemas.openxmlformats.org/officeDocument/2006/relationships/hyperlink" Target="https://en.wikipedia.org/wiki/Bottle" TargetMode="External"/><Relationship Id="rId7" Type="http://schemas.openxmlformats.org/officeDocument/2006/relationships/hyperlink" Target="https://en.wikipedia.org/wiki/Wijaya_Godakumbura" TargetMode="External"/><Relationship Id="rId2" Type="http://schemas.openxmlformats.org/officeDocument/2006/relationships/hyperlink" Target="https://en.wikipedia.org/wiki/Improvised" TargetMode="External"/><Relationship Id="rId1" Type="http://schemas.openxmlformats.org/officeDocument/2006/relationships/slideLayout" Target="../slideLayouts/slideLayout7.xml"/><Relationship Id="rId6" Type="http://schemas.openxmlformats.org/officeDocument/2006/relationships/hyperlink" Target="https://en.wikipedia.org/wiki/Kerosene_lamp" TargetMode="External"/><Relationship Id="rId11" Type="http://schemas.openxmlformats.org/officeDocument/2006/relationships/hyperlink" Target="https://en.wikipedia.org/wiki/Canada" TargetMode="External"/><Relationship Id="rId5" Type="http://schemas.openxmlformats.org/officeDocument/2006/relationships/hyperlink" Target="https://en.wikipedia.org/wiki/Burn_(injury)" TargetMode="External"/><Relationship Id="rId10" Type="http://schemas.openxmlformats.org/officeDocument/2006/relationships/hyperlink" Target="https://en.wikipedia.org/wiki/Arthur_C._Clarke" TargetMode="External"/><Relationship Id="rId4" Type="http://schemas.openxmlformats.org/officeDocument/2006/relationships/hyperlink" Target="https://en.wikipedia.org/wiki/Candle_wick" TargetMode="External"/><Relationship Id="rId9" Type="http://schemas.openxmlformats.org/officeDocument/2006/relationships/hyperlink" Target="https://en.wikipedia.org/wiki/Science_Fiction"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rolexawards.com/en/the-laureates/wijayagodakumbura-the-project.jsp" TargetMode="External"/><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newsfirst.lk/2019/03/22/cloud-seeding-pilot-project-brings-rain/"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gif"/><Relationship Id="rId2" Type="http://schemas.openxmlformats.org/officeDocument/2006/relationships/hyperlink" Target="https://www.theflowerexpert.com/content/flowerart/flowerphotos/chrysanthemum-photos" TargetMode="External"/><Relationship Id="rId1" Type="http://schemas.openxmlformats.org/officeDocument/2006/relationships/slideLayout" Target="../slideLayouts/slideLayout7.xml"/><Relationship Id="rId6" Type="http://schemas.openxmlformats.org/officeDocument/2006/relationships/hyperlink" Target="https://www.google.com/url?sa=i&amp;source=images&amp;cd=&amp;ved=2ahUKEwittN2r5ZXhAhXMiHAKHbAdBDUQjRx6BAgBEAU&amp;url=http://www.agri.ruh.ac.lk/Departments/CropScience/medicinalplants/medicinal_plants/families/asteraceae/plants/kapuru_mal.html&amp;psig=AOvVaw1RWwWIyZp5CQzHoNU0o5ca&amp;ust=1553345575761378" TargetMode="External"/><Relationship Id="rId5" Type="http://schemas.openxmlformats.org/officeDocument/2006/relationships/image" Target="../media/image3.jpeg"/><Relationship Id="rId4" Type="http://schemas.openxmlformats.org/officeDocument/2006/relationships/hyperlink" Target="http://www.diytrade.com/china/pd/1739402/Fresh_cut_flower_Spray_Chrysanthemum_Puma.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google.com/url?sa=i&amp;source=images&amp;cd=&amp;ved=2ahUKEwjC0P3GupThAhVCK48KHXx3BwQQjRx6BAgBEAU&amp;url=https://www.pinterest.com/pin/853150723132116191/&amp;psig=AOvVaw2gqgpCqFJfkdyeMtAsfyDN&amp;ust=1553299282788567" TargetMode="External"/><Relationship Id="rId13" Type="http://schemas.openxmlformats.org/officeDocument/2006/relationships/image" Target="../media/image9.jpeg"/><Relationship Id="rId18" Type="http://schemas.openxmlformats.org/officeDocument/2006/relationships/hyperlink" Target="https://www.alamy.com/seed-pod-of-the-clematis-tangutica-a-perennial-flower-image278784956.html" TargetMode="External"/><Relationship Id="rId3" Type="http://schemas.openxmlformats.org/officeDocument/2006/relationships/image" Target="../media/image2.jpeg"/><Relationship Id="rId21" Type="http://schemas.openxmlformats.org/officeDocument/2006/relationships/image" Target="../media/image13.jpeg"/><Relationship Id="rId7" Type="http://schemas.openxmlformats.org/officeDocument/2006/relationships/image" Target="../media/image6.jpeg"/><Relationship Id="rId12" Type="http://schemas.openxmlformats.org/officeDocument/2006/relationships/hyperlink" Target="https://www.google.com/url?sa=i&amp;source=images&amp;cd=&amp;ved=2ahUKEwicorqgu5ThAhV56nMBHUEBDo8QjRx6BAgBEAU&amp;url=https://www.alibaba.com/product-detail/export-fresh-cut-chrysanthemum-flower-ecuador_60475191728.html&amp;psig=AOvVaw2gqgpCqFJfkdyeMtAsfyDN&amp;ust=1553299282788567" TargetMode="External"/><Relationship Id="rId17" Type="http://schemas.openxmlformats.org/officeDocument/2006/relationships/image" Target="../media/image11.jpeg"/><Relationship Id="rId25" Type="http://schemas.openxmlformats.org/officeDocument/2006/relationships/image" Target="../media/image15.jpeg"/><Relationship Id="rId2" Type="http://schemas.openxmlformats.org/officeDocument/2006/relationships/hyperlink" Target="https://www.theflowerexpert.com/content/flowerart/flowerphotos/chrysanthemum-photos" TargetMode="External"/><Relationship Id="rId16" Type="http://schemas.openxmlformats.org/officeDocument/2006/relationships/hyperlink" Target="https://gardenerspath.com/plants/flowers/grow-chrysanthemums/" TargetMode="External"/><Relationship Id="rId20" Type="http://schemas.openxmlformats.org/officeDocument/2006/relationships/hyperlink" Target="http://botanyboy.org/a-japanese-chyrsanthemum-flower-festival-kiku-matsuri/" TargetMode="External"/><Relationship Id="rId1" Type="http://schemas.openxmlformats.org/officeDocument/2006/relationships/slideLayout" Target="../slideLayouts/slideLayout7.xml"/><Relationship Id="rId6" Type="http://schemas.openxmlformats.org/officeDocument/2006/relationships/hyperlink" Target="http://www.flowerphoto.org/flowers/mums/White-mums/photos_322.html" TargetMode="External"/><Relationship Id="rId11" Type="http://schemas.openxmlformats.org/officeDocument/2006/relationships/image" Target="../media/image8.jpeg"/><Relationship Id="rId24" Type="http://schemas.openxmlformats.org/officeDocument/2006/relationships/hyperlink" Target="https://www.woolmans.com/Chrysanthemums/Dartmoor-Collection-Chrysanthemum-Ada-Evans-early_2.html" TargetMode="External"/><Relationship Id="rId5" Type="http://schemas.openxmlformats.org/officeDocument/2006/relationships/image" Target="../media/image5.jpeg"/><Relationship Id="rId15" Type="http://schemas.openxmlformats.org/officeDocument/2006/relationships/image" Target="../media/image10.jpeg"/><Relationship Id="rId23" Type="http://schemas.openxmlformats.org/officeDocument/2006/relationships/image" Target="../media/image14.jpeg"/><Relationship Id="rId10" Type="http://schemas.openxmlformats.org/officeDocument/2006/relationships/hyperlink" Target="https://www.flowerweb.com/en/article/196777/10-Amazing-Facts-About-Chrysanthemums" TargetMode="External"/><Relationship Id="rId19" Type="http://schemas.openxmlformats.org/officeDocument/2006/relationships/image" Target="../media/image12.jpeg"/><Relationship Id="rId4" Type="http://schemas.openxmlformats.org/officeDocument/2006/relationships/hyperlink" Target="https://www.flickr.com/photos/phanikumar/5487794637" TargetMode="External"/><Relationship Id="rId9" Type="http://schemas.openxmlformats.org/officeDocument/2006/relationships/image" Target="../media/image7.png"/><Relationship Id="rId14" Type="http://schemas.openxmlformats.org/officeDocument/2006/relationships/hyperlink" Target="https://www.aliexpress.com/item/20-Colors-50pcs-pack-chrysanthemum-Flower-seeds-chrysanthemum-seeds-softcover-bonsai-balcony/32451466846.html" TargetMode="External"/><Relationship Id="rId22" Type="http://schemas.openxmlformats.org/officeDocument/2006/relationships/hyperlink" Target="https://caroleditosti.com/2016/10/11/kiku-exhibit-at-the-new-york-botanical-garden/"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www.newsfirst.lk/2019/03/14/a-loss-of-rs-163-billion-to-the-state-the-people-continue-to-be-burdened/"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flowerspicture.org/chrysanthemum-varieties.html" TargetMode="External"/><Relationship Id="rId13" Type="http://schemas.openxmlformats.org/officeDocument/2006/relationships/image" Target="../media/image21.jpeg"/><Relationship Id="rId18" Type="http://schemas.openxmlformats.org/officeDocument/2006/relationships/hyperlink" Target="https://www.amazon.com/Rainbow-Chrysanthemum-Flower-Morifolium-Garden/dp/B01ARZF9SK" TargetMode="External"/><Relationship Id="rId3" Type="http://schemas.openxmlformats.org/officeDocument/2006/relationships/image" Target="../media/image16.jpeg"/><Relationship Id="rId21" Type="http://schemas.openxmlformats.org/officeDocument/2006/relationships/image" Target="../media/image25.jpeg"/><Relationship Id="rId7" Type="http://schemas.openxmlformats.org/officeDocument/2006/relationships/image" Target="../media/image18.jpeg"/><Relationship Id="rId12" Type="http://schemas.openxmlformats.org/officeDocument/2006/relationships/hyperlink" Target="https://www.hgtv.com/outdoors/flowers-and-plants/flowers/daisy-mums" TargetMode="External"/><Relationship Id="rId17" Type="http://schemas.openxmlformats.org/officeDocument/2006/relationships/image" Target="../media/image23.jpeg"/><Relationship Id="rId25" Type="http://schemas.openxmlformats.org/officeDocument/2006/relationships/image" Target="../media/image27.jpeg"/><Relationship Id="rId2" Type="http://schemas.openxmlformats.org/officeDocument/2006/relationships/hyperlink" Target="https://www.canstockphoto.ie/orange-spider-chrysanthemum-in-the-46812204.html" TargetMode="External"/><Relationship Id="rId16" Type="http://schemas.openxmlformats.org/officeDocument/2006/relationships/hyperlink" Target="https://en.wikipedia.org/wiki/Chrysanthemum" TargetMode="External"/><Relationship Id="rId20" Type="http://schemas.openxmlformats.org/officeDocument/2006/relationships/hyperlink" Target="https://www.ourhouseplants.com/plants/chrysanthemum" TargetMode="External"/><Relationship Id="rId1" Type="http://schemas.openxmlformats.org/officeDocument/2006/relationships/slideLayout" Target="../slideLayouts/slideLayout7.xml"/><Relationship Id="rId6" Type="http://schemas.openxmlformats.org/officeDocument/2006/relationships/hyperlink" Target="http://picssr.com/tags/%E2%80%9Cchrysanthemum%E2%80%9D" TargetMode="External"/><Relationship Id="rId11" Type="http://schemas.openxmlformats.org/officeDocument/2006/relationships/image" Target="../media/image20.jpeg"/><Relationship Id="rId24" Type="http://schemas.openxmlformats.org/officeDocument/2006/relationships/hyperlink" Target="http://www.bbc.co.uk/gardening/plants/plant_finder/plant_pages/11241.shtml" TargetMode="External"/><Relationship Id="rId5" Type="http://schemas.openxmlformats.org/officeDocument/2006/relationships/image" Target="../media/image17.jpeg"/><Relationship Id="rId15" Type="http://schemas.openxmlformats.org/officeDocument/2006/relationships/image" Target="../media/image22.jpeg"/><Relationship Id="rId23" Type="http://schemas.openxmlformats.org/officeDocument/2006/relationships/image" Target="../media/image26.jpeg"/><Relationship Id="rId10" Type="http://schemas.openxmlformats.org/officeDocument/2006/relationships/hyperlink" Target="https://funflowerfacts.wordpress.com/2013/10/09/chrysanthemum-varieties/" TargetMode="External"/><Relationship Id="rId19" Type="http://schemas.openxmlformats.org/officeDocument/2006/relationships/image" Target="../media/image24.jpeg"/><Relationship Id="rId4" Type="http://schemas.openxmlformats.org/officeDocument/2006/relationships/hyperlink" Target="http://adfacil.co/spider-mum-plants-for-sale/mums-plant-here-are-just-a-few-perennial-and-annual-flowers-to-in-your-fall-spider-mum-plants-for-sale-buying/" TargetMode="External"/><Relationship Id="rId9" Type="http://schemas.openxmlformats.org/officeDocument/2006/relationships/image" Target="../media/image19.jpeg"/><Relationship Id="rId14" Type="http://schemas.openxmlformats.org/officeDocument/2006/relationships/hyperlink" Target="https://www.google.com/url?sa=i&amp;source=images&amp;cd=&amp;ved=2ahUKEwj-6sT5v5ThAhVFu48KHaDzCRIQjRx6BAgBEAU&amp;url=https://www.japantimes.co.jp/news/2014/10/27/national/chrysanthemums-just-symbol-autumn/&amp;psig=AOvVaw1AxMPkIAwxH3grfOI1CH6z&amp;ust=1553301133496359" TargetMode="External"/><Relationship Id="rId22" Type="http://schemas.openxmlformats.org/officeDocument/2006/relationships/hyperlink" Target="https://www.fiftyflowers.com/product/psychedelic-daisy-flower-green.ht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v=tf_5ZEG092Y"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ldenjipangu.com/161025gifu.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777" y="229228"/>
            <a:ext cx="9144000" cy="2387600"/>
          </a:xfrm>
        </p:spPr>
        <p:txBody>
          <a:bodyPr>
            <a:normAutofit/>
          </a:bodyPr>
          <a:lstStyle/>
          <a:p>
            <a:r>
              <a:rPr lang="en-US" sz="9600" dirty="0"/>
              <a:t>Innovation</a:t>
            </a:r>
          </a:p>
        </p:txBody>
      </p:sp>
      <p:sp>
        <p:nvSpPr>
          <p:cNvPr id="3" name="Subtitle 2"/>
          <p:cNvSpPr>
            <a:spLocks noGrp="1"/>
          </p:cNvSpPr>
          <p:nvPr>
            <p:ph type="subTitle" idx="1"/>
          </p:nvPr>
        </p:nvSpPr>
        <p:spPr>
          <a:xfrm>
            <a:off x="1860695" y="2932187"/>
            <a:ext cx="8817935" cy="874269"/>
          </a:xfrm>
        </p:spPr>
        <p:txBody>
          <a:bodyPr>
            <a:normAutofit/>
          </a:bodyPr>
          <a:lstStyle/>
          <a:p>
            <a:r>
              <a:rPr lang="en-US" b="1" dirty="0"/>
              <a:t>Innovation</a:t>
            </a:r>
            <a:r>
              <a:rPr lang="en-US" dirty="0"/>
              <a:t> can be simply defined as a "new idea, creative thoughts, new imaginations in the form of a </a:t>
            </a:r>
            <a:r>
              <a:rPr lang="en-US" b="1" dirty="0"/>
              <a:t>device or a method</a:t>
            </a:r>
            <a:r>
              <a:rPr lang="en-US" dirty="0"/>
              <a:t>". </a:t>
            </a:r>
          </a:p>
        </p:txBody>
      </p:sp>
      <p:sp>
        <p:nvSpPr>
          <p:cNvPr id="4" name="TextBox 3"/>
          <p:cNvSpPr txBox="1"/>
          <p:nvPr/>
        </p:nvSpPr>
        <p:spPr>
          <a:xfrm>
            <a:off x="1181749" y="4295552"/>
            <a:ext cx="10488256" cy="830997"/>
          </a:xfrm>
          <a:prstGeom prst="rect">
            <a:avLst/>
          </a:prstGeom>
          <a:noFill/>
        </p:spPr>
        <p:txBody>
          <a:bodyPr wrap="none" rtlCol="0">
            <a:spAutoFit/>
          </a:bodyPr>
          <a:lstStyle/>
          <a:p>
            <a:r>
              <a:rPr lang="en-US" sz="2400" dirty="0"/>
              <a:t>However, </a:t>
            </a:r>
            <a:r>
              <a:rPr lang="en-US" sz="2400" b="1" dirty="0"/>
              <a:t>innovation</a:t>
            </a:r>
            <a:r>
              <a:rPr lang="en-US" sz="2400" dirty="0"/>
              <a:t> is often also viewed as </a:t>
            </a:r>
            <a:r>
              <a:rPr lang="en-US" sz="2400" b="1" dirty="0"/>
              <a:t>the application of better solutions to </a:t>
            </a:r>
          </a:p>
          <a:p>
            <a:r>
              <a:rPr lang="en-US" sz="2400" b="1" dirty="0"/>
              <a:t>meet new requirements</a:t>
            </a:r>
            <a:r>
              <a:rPr lang="en-US" sz="2400" dirty="0"/>
              <a:t>, unarticulated needs, or </a:t>
            </a:r>
            <a:r>
              <a:rPr lang="en-US" sz="2400" b="1" dirty="0"/>
              <a:t>existing market needs</a:t>
            </a:r>
            <a:r>
              <a:rPr lang="en-US" sz="2400" dirty="0"/>
              <a:t>.</a:t>
            </a:r>
          </a:p>
        </p:txBody>
      </p:sp>
      <p:sp>
        <p:nvSpPr>
          <p:cNvPr id="5" name="TextBox 4"/>
          <p:cNvSpPr txBox="1"/>
          <p:nvPr/>
        </p:nvSpPr>
        <p:spPr>
          <a:xfrm>
            <a:off x="4253024" y="5932967"/>
            <a:ext cx="3254802" cy="461665"/>
          </a:xfrm>
          <a:prstGeom prst="rect">
            <a:avLst/>
          </a:prstGeom>
          <a:noFill/>
        </p:spPr>
        <p:txBody>
          <a:bodyPr wrap="none" rtlCol="0">
            <a:spAutoFit/>
          </a:bodyPr>
          <a:lstStyle/>
          <a:p>
            <a:r>
              <a:rPr lang="en-US" sz="2400" dirty="0"/>
              <a:t>Thinking outside the box</a:t>
            </a:r>
          </a:p>
        </p:txBody>
      </p:sp>
    </p:spTree>
    <p:extLst>
      <p:ext uri="{BB962C8B-B14F-4D97-AF65-F5344CB8AC3E}">
        <p14:creationId xmlns:p14="http://schemas.microsoft.com/office/powerpoint/2010/main" val="5103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Image result for chrysanthemum flower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4933" cy="4690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chrysanthemu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0909" y="0"/>
            <a:ext cx="3951091" cy="28259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lated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399" y="2825918"/>
            <a:ext cx="5401733"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722"/>
            <a:ext cx="10047642" cy="1754326"/>
          </a:xfrm>
          <a:prstGeom prst="rect">
            <a:avLst/>
          </a:prstGeom>
        </p:spPr>
        <p:txBody>
          <a:bodyPr wrap="square">
            <a:spAutoFit/>
          </a:bodyPr>
          <a:lstStyle/>
          <a:p>
            <a:r>
              <a:rPr lang="en-US" b="0" i="0" dirty="0">
                <a:solidFill>
                  <a:srgbClr val="222222"/>
                </a:solidFill>
                <a:effectLst/>
                <a:latin typeface="arial" panose="020B0604020202020204" pitchFamily="34" charset="0"/>
              </a:rPr>
              <a:t>Innovation in its modern meaning is </a:t>
            </a:r>
          </a:p>
          <a:p>
            <a:endParaRPr lang="en-US" dirty="0">
              <a:solidFill>
                <a:srgbClr val="222222"/>
              </a:solidFill>
              <a:latin typeface="arial" panose="020B0604020202020204" pitchFamily="34" charset="0"/>
            </a:endParaRPr>
          </a:p>
          <a:p>
            <a:r>
              <a:rPr lang="en-US" b="1" i="0" dirty="0">
                <a:solidFill>
                  <a:srgbClr val="222222"/>
                </a:solidFill>
                <a:effectLst/>
                <a:latin typeface="arial" panose="020B0604020202020204" pitchFamily="34" charset="0"/>
              </a:rPr>
              <a:t>a "new idea, creative thoughts, new imaginations in form of a device or method". </a:t>
            </a:r>
          </a:p>
          <a:p>
            <a:endParaRPr lang="en-US" b="1" dirty="0">
              <a:solidFill>
                <a:srgbClr val="222222"/>
              </a:solidFill>
              <a:latin typeface="arial" panose="020B0604020202020204" pitchFamily="34" charset="0"/>
            </a:endParaRPr>
          </a:p>
          <a:p>
            <a:r>
              <a:rPr lang="en-US" b="0" i="0" dirty="0">
                <a:solidFill>
                  <a:srgbClr val="222222"/>
                </a:solidFill>
                <a:effectLst/>
                <a:latin typeface="arial" panose="020B0604020202020204" pitchFamily="34" charset="0"/>
              </a:rPr>
              <a:t>Innovation is often also viewed as the </a:t>
            </a:r>
            <a:r>
              <a:rPr lang="en-US" b="1" i="0" dirty="0">
                <a:solidFill>
                  <a:srgbClr val="222222"/>
                </a:solidFill>
                <a:effectLst/>
                <a:latin typeface="arial" panose="020B0604020202020204" pitchFamily="34" charset="0"/>
              </a:rPr>
              <a:t>application of better solutions </a:t>
            </a:r>
            <a:r>
              <a:rPr lang="en-US" dirty="0">
                <a:solidFill>
                  <a:srgbClr val="222222"/>
                </a:solidFill>
                <a:latin typeface="arial" panose="020B0604020202020204" pitchFamily="34" charset="0"/>
              </a:rPr>
              <a:t>to</a:t>
            </a:r>
            <a:r>
              <a:rPr lang="en-US" b="0" i="0" dirty="0">
                <a:solidFill>
                  <a:srgbClr val="222222"/>
                </a:solidFill>
                <a:effectLst/>
                <a:latin typeface="arial" panose="020B0604020202020204" pitchFamily="34" charset="0"/>
              </a:rPr>
              <a:t> meet</a:t>
            </a:r>
          </a:p>
          <a:p>
            <a:r>
              <a:rPr lang="en-US" b="1" i="0" dirty="0">
                <a:solidFill>
                  <a:srgbClr val="222222"/>
                </a:solidFill>
                <a:effectLst/>
                <a:latin typeface="arial" panose="020B0604020202020204" pitchFamily="34" charset="0"/>
              </a:rPr>
              <a:t>new requirements, unarticulated needs, or existing market needs.</a:t>
            </a:r>
            <a:r>
              <a:rPr lang="en-US" b="0" i="0" dirty="0">
                <a:solidFill>
                  <a:srgbClr val="222222"/>
                </a:solidFill>
                <a:effectLst/>
                <a:latin typeface="arial" panose="020B0604020202020204" pitchFamily="34" charset="0"/>
              </a:rPr>
              <a:t> </a:t>
            </a:r>
            <a:r>
              <a:rPr lang="en-US" b="0" i="0" u="none" strike="noStrike" dirty="0">
                <a:solidFill>
                  <a:srgbClr val="1A0DAB"/>
                </a:solidFill>
                <a:effectLst/>
                <a:latin typeface="arial" panose="020B0604020202020204" pitchFamily="34" charset="0"/>
                <a:hlinkClick r:id="rId2"/>
              </a:rPr>
              <a:t>Wikipedia</a:t>
            </a:r>
            <a:endParaRPr lang="en-US" dirty="0"/>
          </a:p>
        </p:txBody>
      </p:sp>
      <p:pic>
        <p:nvPicPr>
          <p:cNvPr id="2058" name="Picture 10" descr="Image result for innova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1" y="2171700"/>
            <a:ext cx="6086475"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brain is 60 per cent fat but it still works hard. At any given time your brain can generate up to 25 watts of power – that’s enough to power a light bu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9" y="273423"/>
            <a:ext cx="6315075" cy="4210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50316" y="4990698"/>
            <a:ext cx="8729762" cy="1200329"/>
          </a:xfrm>
          <a:prstGeom prst="rect">
            <a:avLst/>
          </a:prstGeom>
          <a:noFill/>
        </p:spPr>
        <p:txBody>
          <a:bodyPr wrap="none" rtlCol="0">
            <a:spAutoFit/>
          </a:bodyPr>
          <a:lstStyle/>
          <a:p>
            <a:r>
              <a:rPr lang="en-US" cap="all" dirty="0"/>
              <a:t>AMAZING BRAIN</a:t>
            </a:r>
          </a:p>
          <a:p>
            <a:endParaRPr lang="en-US" cap="all" dirty="0"/>
          </a:p>
          <a:p>
            <a:r>
              <a:rPr lang="en-US" dirty="0"/>
              <a:t>The brain is 60 percent fat but it still works hard. At any given time your brain can generate </a:t>
            </a:r>
          </a:p>
          <a:p>
            <a:r>
              <a:rPr lang="en-US" dirty="0"/>
              <a:t>up to 25 watts of power – that’s enough to power a light bulb.</a:t>
            </a:r>
          </a:p>
        </p:txBody>
      </p:sp>
    </p:spTree>
    <p:extLst>
      <p:ext uri="{BB962C8B-B14F-4D97-AF65-F5344CB8AC3E}">
        <p14:creationId xmlns:p14="http://schemas.microsoft.com/office/powerpoint/2010/main" val="25221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6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25563" y="3795823"/>
            <a:ext cx="3907352" cy="523220"/>
          </a:xfrm>
          <a:prstGeom prst="rect">
            <a:avLst/>
          </a:prstGeom>
          <a:solidFill>
            <a:schemeClr val="tx1"/>
          </a:solidFill>
        </p:spPr>
        <p:txBody>
          <a:bodyPr wrap="none" rtlCol="0">
            <a:spAutoFit/>
          </a:bodyPr>
          <a:lstStyle/>
          <a:p>
            <a:r>
              <a:rPr lang="en-US" sz="2800" dirty="0">
                <a:solidFill>
                  <a:srgbClr val="FFFF00"/>
                </a:solidFill>
              </a:rPr>
              <a:t>Thinking outside the cage</a:t>
            </a:r>
          </a:p>
        </p:txBody>
      </p:sp>
    </p:spTree>
    <p:extLst>
      <p:ext uri="{BB962C8B-B14F-4D97-AF65-F5344CB8AC3E}">
        <p14:creationId xmlns:p14="http://schemas.microsoft.com/office/powerpoint/2010/main" val="31277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060447"/>
            <a:ext cx="655864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The need to communicate</a:t>
            </a:r>
            <a:r>
              <a:rPr kumimoji="0" lang="en-US" sz="4000" b="0" i="0" u="none" strike="noStrike" cap="none" normalizeH="0" dirty="0">
                <a:ln>
                  <a:noFill/>
                </a:ln>
                <a:solidFill>
                  <a:srgbClr val="222222"/>
                </a:solidFill>
                <a:effectLst/>
                <a:latin typeface="Arial" panose="020B0604020202020204" pitchFamily="34" charset="0"/>
                <a:cs typeface="Arial" panose="020B0604020202020204" pitchFamily="34" charset="0"/>
              </a:rPr>
              <a:t> </a:t>
            </a:r>
            <a:r>
              <a:rPr kumimoji="0" lang="en-US" sz="4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led to the creation</a:t>
            </a:r>
            <a:r>
              <a:rPr kumimoji="0" lang="en-US" sz="4000" b="0" i="0" u="none" strike="noStrike" cap="none" normalizeH="0" dirty="0">
                <a:ln>
                  <a:noFill/>
                </a:ln>
                <a:solidFill>
                  <a:srgbClr val="222222"/>
                </a:solidFill>
                <a:effectLst/>
                <a:latin typeface="Arial" panose="020B0604020202020204" pitchFamily="34" charset="0"/>
                <a:cs typeface="Arial" panose="020B0604020202020204" pitchFamily="34" charset="0"/>
              </a:rPr>
              <a:t> </a:t>
            </a:r>
            <a:r>
              <a:rPr lang="en-US" sz="4000" dirty="0">
                <a:solidFill>
                  <a:srgbClr val="222222"/>
                </a:solidFill>
                <a:cs typeface="Arial" panose="020B0604020202020204" pitchFamily="34" charset="0"/>
              </a:rPr>
              <a:t>of </a:t>
            </a:r>
            <a:r>
              <a:rPr kumimoji="0" lang="en-US" sz="4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different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2" tooltip="Communication"/>
              </a:rPr>
              <a:t>communication</a:t>
            </a:r>
            <a:r>
              <a:rPr kumimoji="0" lang="en-US" sz="4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devices – this is a prime example of the expression: </a:t>
            </a:r>
          </a:p>
        </p:txBody>
      </p:sp>
      <p:pic>
        <p:nvPicPr>
          <p:cNvPr id="13315" name="Picture 3" descr="https://upload.wikimedia.org/wikipedia/commons/thumb/f/f2/Human_Communications_collage.png/200px-Human_Communications_collag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228" y="0"/>
            <a:ext cx="5333772" cy="6880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5344885" cy="584775"/>
          </a:xfrm>
          <a:prstGeom prst="rect">
            <a:avLst/>
          </a:prstGeom>
          <a:solidFill>
            <a:schemeClr val="tx1"/>
          </a:solidFill>
        </p:spPr>
        <p:txBody>
          <a:bodyPr wrap="square" rtlCol="0">
            <a:spAutoFit/>
          </a:bodyPr>
          <a:lstStyle/>
          <a:p>
            <a:r>
              <a:rPr lang="en-US" sz="3200" dirty="0">
                <a:solidFill>
                  <a:srgbClr val="FFFF00"/>
                </a:solidFill>
              </a:rPr>
              <a:t>Why do we need to innovate?</a:t>
            </a:r>
          </a:p>
        </p:txBody>
      </p:sp>
      <p:sp>
        <p:nvSpPr>
          <p:cNvPr id="3" name="TextBox 2"/>
          <p:cNvSpPr txBox="1"/>
          <p:nvPr/>
        </p:nvSpPr>
        <p:spPr>
          <a:xfrm>
            <a:off x="341501" y="5191423"/>
            <a:ext cx="5660524" cy="1600438"/>
          </a:xfrm>
          <a:prstGeom prst="rect">
            <a:avLst/>
          </a:prstGeom>
          <a:solidFill>
            <a:schemeClr val="tx1"/>
          </a:solidFill>
        </p:spPr>
        <p:txBody>
          <a:bodyPr wrap="none" rtlCol="0">
            <a:spAutoFit/>
          </a:bodyPr>
          <a:lstStyle/>
          <a:p>
            <a:pPr lvl="0"/>
            <a:r>
              <a:rPr lang="en-US" sz="4000" i="1" dirty="0">
                <a:solidFill>
                  <a:srgbClr val="FFFF00"/>
                </a:solidFill>
                <a:latin typeface="Arial" panose="020B0604020202020204" pitchFamily="34" charset="0"/>
                <a:cs typeface="Arial" panose="020B0604020202020204" pitchFamily="34" charset="0"/>
              </a:rPr>
              <a:t>Necessity is the mother </a:t>
            </a:r>
          </a:p>
          <a:p>
            <a:pPr lvl="0"/>
            <a:r>
              <a:rPr lang="en-US" sz="4000" i="1" dirty="0">
                <a:solidFill>
                  <a:srgbClr val="FFFF00"/>
                </a:solidFill>
                <a:latin typeface="Arial" panose="020B0604020202020204" pitchFamily="34" charset="0"/>
                <a:cs typeface="Arial" panose="020B0604020202020204" pitchFamily="34" charset="0"/>
              </a:rPr>
              <a:t>          of invention</a:t>
            </a:r>
            <a:endParaRPr lang="en-US" sz="4000"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5395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15"/>
                                        </p:tgtEl>
                                        <p:attrNameLst>
                                          <p:attrName>style.visibility</p:attrName>
                                        </p:attrNameLst>
                                      </p:cBhvr>
                                      <p:to>
                                        <p:strVal val="visible"/>
                                      </p:to>
                                    </p:set>
                                    <p:animEffect transition="in" filter="fade">
                                      <p:cBhvr>
                                        <p:cTn id="21" dur="1000"/>
                                        <p:tgtEl>
                                          <p:spTgt spid="13315"/>
                                        </p:tgtEl>
                                      </p:cBhvr>
                                    </p:animEffect>
                                    <p:anim calcmode="lin" valueType="num">
                                      <p:cBhvr>
                                        <p:cTn id="22" dur="1000" fill="hold"/>
                                        <p:tgtEl>
                                          <p:spTgt spid="13315"/>
                                        </p:tgtEl>
                                        <p:attrNameLst>
                                          <p:attrName>ppt_x</p:attrName>
                                        </p:attrNameLst>
                                      </p:cBhvr>
                                      <p:tavLst>
                                        <p:tav tm="0">
                                          <p:val>
                                            <p:strVal val="#ppt_x"/>
                                          </p:val>
                                        </p:tav>
                                        <p:tav tm="100000">
                                          <p:val>
                                            <p:strVal val="#ppt_x"/>
                                          </p:val>
                                        </p:tav>
                                      </p:tavLst>
                                    </p:anim>
                                    <p:anim calcmode="lin" valueType="num">
                                      <p:cBhvr>
                                        <p:cTn id="23"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need is the mother of inven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3540"/>
            <a:ext cx="10254343"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need is the mother of inven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57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12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 result for necessity is the mother of invention mean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41971" cy="685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84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need is the mother of inven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8215"/>
            <a:ext cx="12238187" cy="575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8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need is the mother of inven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0638" cy="573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3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eve jobs image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06506" cy="30710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709358"/>
            <a:ext cx="11984966" cy="954107"/>
          </a:xfrm>
          <a:prstGeom prst="rect">
            <a:avLst/>
          </a:prstGeom>
          <a:noFill/>
        </p:spPr>
        <p:txBody>
          <a:bodyPr wrap="square" rtlCol="0">
            <a:spAutoFit/>
          </a:bodyPr>
          <a:lstStyle/>
          <a:p>
            <a:r>
              <a:rPr lang="en-US" sz="2800" dirty="0"/>
              <a:t>He demystified the computer and brought it to street level and started the personal computer revolution</a:t>
            </a:r>
          </a:p>
        </p:txBody>
      </p:sp>
      <p:sp>
        <p:nvSpPr>
          <p:cNvPr id="3" name="TextBox 2"/>
          <p:cNvSpPr txBox="1"/>
          <p:nvPr/>
        </p:nvSpPr>
        <p:spPr>
          <a:xfrm>
            <a:off x="140631" y="4997800"/>
            <a:ext cx="2408032" cy="523220"/>
          </a:xfrm>
          <a:prstGeom prst="rect">
            <a:avLst/>
          </a:prstGeom>
          <a:noFill/>
        </p:spPr>
        <p:txBody>
          <a:bodyPr wrap="none" rtlCol="0">
            <a:spAutoFit/>
          </a:bodyPr>
          <a:lstStyle/>
          <a:p>
            <a:r>
              <a:rPr lang="en-US" sz="2800" dirty="0"/>
              <a:t>He also did this</a:t>
            </a:r>
          </a:p>
        </p:txBody>
      </p:sp>
    </p:spTree>
    <p:extLst>
      <p:ext uri="{BB962C8B-B14F-4D97-AF65-F5344CB8AC3E}">
        <p14:creationId xmlns:p14="http://schemas.microsoft.com/office/powerpoint/2010/main" val="386776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271" y="767443"/>
            <a:ext cx="4257576" cy="646331"/>
          </a:xfrm>
          <a:prstGeom prst="rect">
            <a:avLst/>
          </a:prstGeom>
          <a:noFill/>
        </p:spPr>
        <p:txBody>
          <a:bodyPr wrap="none" rtlCol="0">
            <a:spAutoFit/>
          </a:bodyPr>
          <a:lstStyle/>
          <a:p>
            <a:r>
              <a:rPr lang="en-US" sz="3600" dirty="0"/>
              <a:t>So, </a:t>
            </a:r>
            <a:r>
              <a:rPr lang="en-US" sz="3600" b="1" dirty="0"/>
              <a:t>Need or necessity</a:t>
            </a:r>
          </a:p>
        </p:txBody>
      </p:sp>
      <p:sp>
        <p:nvSpPr>
          <p:cNvPr id="3" name="TextBox 2"/>
          <p:cNvSpPr txBox="1"/>
          <p:nvPr/>
        </p:nvSpPr>
        <p:spPr>
          <a:xfrm>
            <a:off x="212271" y="2409855"/>
            <a:ext cx="4092467" cy="646331"/>
          </a:xfrm>
          <a:prstGeom prst="rect">
            <a:avLst/>
          </a:prstGeom>
          <a:noFill/>
        </p:spPr>
        <p:txBody>
          <a:bodyPr wrap="none" rtlCol="0">
            <a:spAutoFit/>
          </a:bodyPr>
          <a:lstStyle/>
          <a:p>
            <a:r>
              <a:rPr lang="en-US" sz="3600" b="1" dirty="0"/>
              <a:t>Intellectual curiosity</a:t>
            </a:r>
          </a:p>
        </p:txBody>
      </p:sp>
      <p:sp>
        <p:nvSpPr>
          <p:cNvPr id="4" name="TextBox 3"/>
          <p:cNvSpPr txBox="1"/>
          <p:nvPr/>
        </p:nvSpPr>
        <p:spPr>
          <a:xfrm>
            <a:off x="4690534" y="798220"/>
            <a:ext cx="7230532" cy="646331"/>
          </a:xfrm>
          <a:prstGeom prst="rect">
            <a:avLst/>
          </a:prstGeom>
          <a:noFill/>
        </p:spPr>
        <p:txBody>
          <a:bodyPr wrap="square" rtlCol="0">
            <a:spAutoFit/>
          </a:bodyPr>
          <a:lstStyle/>
          <a:p>
            <a:r>
              <a:rPr lang="en-US" sz="3600" dirty="0"/>
              <a:t>Focuses on material or physical needs</a:t>
            </a:r>
          </a:p>
        </p:txBody>
      </p:sp>
      <p:sp>
        <p:nvSpPr>
          <p:cNvPr id="5" name="TextBox 4"/>
          <p:cNvSpPr txBox="1"/>
          <p:nvPr/>
        </p:nvSpPr>
        <p:spPr>
          <a:xfrm>
            <a:off x="1761067" y="4021489"/>
            <a:ext cx="8737200" cy="646331"/>
          </a:xfrm>
          <a:prstGeom prst="rect">
            <a:avLst/>
          </a:prstGeom>
          <a:noFill/>
        </p:spPr>
        <p:txBody>
          <a:bodyPr wrap="none" rtlCol="0">
            <a:spAutoFit/>
          </a:bodyPr>
          <a:lstStyle/>
          <a:p>
            <a:r>
              <a:rPr lang="en-US" sz="3600" dirty="0"/>
              <a:t>Focuses on the pleasure of satisfying curiosity</a:t>
            </a:r>
          </a:p>
        </p:txBody>
      </p:sp>
      <p:sp>
        <p:nvSpPr>
          <p:cNvPr id="6" name="TextBox 5"/>
          <p:cNvSpPr txBox="1"/>
          <p:nvPr/>
        </p:nvSpPr>
        <p:spPr>
          <a:xfrm>
            <a:off x="1860913" y="5471106"/>
            <a:ext cx="7079117" cy="646331"/>
          </a:xfrm>
          <a:prstGeom prst="rect">
            <a:avLst/>
          </a:prstGeom>
          <a:noFill/>
        </p:spPr>
        <p:txBody>
          <a:bodyPr wrap="none" rtlCol="0">
            <a:spAutoFit/>
          </a:bodyPr>
          <a:lstStyle/>
          <a:p>
            <a:r>
              <a:rPr lang="en-US" sz="3600" dirty="0"/>
              <a:t>It is more abstract and/or theoretical</a:t>
            </a:r>
          </a:p>
        </p:txBody>
      </p:sp>
    </p:spTree>
    <p:extLst>
      <p:ext uri="{BB962C8B-B14F-4D97-AF65-F5344CB8AC3E}">
        <p14:creationId xmlns:p14="http://schemas.microsoft.com/office/powerpoint/2010/main" val="14288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02643551"/>
              </p:ext>
            </p:extLst>
          </p:nvPr>
        </p:nvGraphicFramePr>
        <p:xfrm>
          <a:off x="204" y="0"/>
          <a:ext cx="7833156" cy="6865199"/>
        </p:xfrm>
        <a:graphic>
          <a:graphicData uri="http://schemas.openxmlformats.org/drawingml/2006/table">
            <a:tbl>
              <a:tblPr/>
              <a:tblGrid>
                <a:gridCol w="3916578">
                  <a:extLst>
                    <a:ext uri="{9D8B030D-6E8A-4147-A177-3AD203B41FA5}">
                      <a16:colId xmlns:a16="http://schemas.microsoft.com/office/drawing/2014/main" val="20000"/>
                    </a:ext>
                  </a:extLst>
                </a:gridCol>
                <a:gridCol w="3916578">
                  <a:extLst>
                    <a:ext uri="{9D8B030D-6E8A-4147-A177-3AD203B41FA5}">
                      <a16:colId xmlns:a16="http://schemas.microsoft.com/office/drawing/2014/main" val="20001"/>
                    </a:ext>
                  </a:extLst>
                </a:gridCol>
              </a:tblGrid>
              <a:tr h="307537">
                <a:tc>
                  <a:txBody>
                    <a:bodyPr/>
                    <a:lstStyle/>
                    <a:p>
                      <a:pPr algn="l" fontAlgn="t"/>
                      <a:r>
                        <a:rPr lang="en-US" sz="1600" u="none" strike="noStrike" dirty="0">
                          <a:solidFill>
                            <a:srgbClr val="0B0080"/>
                          </a:solidFill>
                          <a:effectLst/>
                          <a:hlinkClick r:id="rId2" tooltip="List of legal entity types by country"/>
                        </a:rPr>
                        <a:t>Type</a:t>
                      </a:r>
                      <a:endParaRPr lang="en-US" sz="1600" dirty="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a:solidFill>
                            <a:srgbClr val="0B0080"/>
                          </a:solidFill>
                          <a:effectLst/>
                          <a:hlinkClick r:id="rId3" tooltip="Public company"/>
                        </a:rPr>
                        <a:t>Public</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540376">
                <a:tc>
                  <a:txBody>
                    <a:bodyPr/>
                    <a:lstStyle/>
                    <a:p>
                      <a:pPr algn="l" fontAlgn="t"/>
                      <a:r>
                        <a:rPr lang="en-US" sz="1600" u="none" strike="noStrike">
                          <a:solidFill>
                            <a:srgbClr val="0B0080"/>
                          </a:solidFill>
                          <a:effectLst/>
                          <a:hlinkClick r:id="rId4" tooltip="Ticker symbol"/>
                        </a:rPr>
                        <a:t>Traded as</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a:solidFill>
                            <a:srgbClr val="0B0080"/>
                          </a:solidFill>
                          <a:effectLst/>
                          <a:hlinkClick r:id="rId5" tooltip="New York Stock Exchange"/>
                        </a:rPr>
                        <a:t>NYSE</a:t>
                      </a:r>
                      <a:r>
                        <a:rPr lang="en-US" sz="1600">
                          <a:effectLst/>
                        </a:rPr>
                        <a:t>: </a:t>
                      </a:r>
                      <a:r>
                        <a:rPr lang="en-US" sz="1600" u="none" strike="noStrike">
                          <a:solidFill>
                            <a:srgbClr val="663366"/>
                          </a:solidFill>
                          <a:effectLst/>
                          <a:hlinkClick r:id="rId6"/>
                        </a:rPr>
                        <a:t>KODK</a:t>
                      </a:r>
                      <a:br>
                        <a:rPr lang="en-US" sz="1600">
                          <a:effectLst/>
                        </a:rPr>
                      </a:br>
                      <a:r>
                        <a:rPr lang="en-US" sz="1600" u="none" strike="noStrike">
                          <a:solidFill>
                            <a:srgbClr val="0B0080"/>
                          </a:solidFill>
                          <a:effectLst/>
                          <a:hlinkClick r:id="rId7" tooltip="Russell 2000 Index"/>
                        </a:rPr>
                        <a:t>Russell 2000 Index</a:t>
                      </a:r>
                      <a:r>
                        <a:rPr lang="en-US" sz="1600">
                          <a:effectLst/>
                        </a:rPr>
                        <a:t>component</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773215">
                <a:tc>
                  <a:txBody>
                    <a:bodyPr/>
                    <a:lstStyle/>
                    <a:p>
                      <a:pPr algn="l" fontAlgn="t"/>
                      <a:r>
                        <a:rPr lang="en-US" sz="1600">
                          <a:effectLst/>
                        </a:rPr>
                        <a:t>Industry</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Font typeface="Arial" panose="020B0604020202020204" pitchFamily="34" charset="0"/>
                        <a:buChar char="•"/>
                      </a:pPr>
                      <a:r>
                        <a:rPr lang="en-US" sz="1600" u="none" strike="noStrike">
                          <a:solidFill>
                            <a:srgbClr val="0B0080"/>
                          </a:solidFill>
                          <a:effectLst/>
                          <a:hlinkClick r:id="rId8" tooltip="Graphic arts"/>
                        </a:rPr>
                        <a:t>Graphic arts</a:t>
                      </a:r>
                      <a:endParaRPr lang="en-US" sz="1600">
                        <a:effectLst/>
                      </a:endParaRPr>
                    </a:p>
                    <a:p>
                      <a:pPr algn="l" fontAlgn="t">
                        <a:buFont typeface="Arial" panose="020B0604020202020204" pitchFamily="34" charset="0"/>
                        <a:buChar char="•"/>
                      </a:pPr>
                      <a:r>
                        <a:rPr lang="en-US" sz="1600">
                          <a:effectLst/>
                        </a:rPr>
                        <a:t>Imaging technology</a:t>
                      </a:r>
                    </a:p>
                    <a:p>
                      <a:pPr algn="l" fontAlgn="t">
                        <a:buFont typeface="Arial" panose="020B0604020202020204" pitchFamily="34" charset="0"/>
                        <a:buChar char="•"/>
                      </a:pPr>
                      <a:r>
                        <a:rPr lang="en-US" sz="1600" u="none" strike="noStrike">
                          <a:solidFill>
                            <a:srgbClr val="0B0080"/>
                          </a:solidFill>
                          <a:effectLst/>
                          <a:hlinkClick r:id="rId9" tooltip="Final good"/>
                        </a:rPr>
                        <a:t>Consumer products</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307537">
                <a:tc>
                  <a:txBody>
                    <a:bodyPr/>
                    <a:lstStyle/>
                    <a:p>
                      <a:pPr algn="l" fontAlgn="t"/>
                      <a:r>
                        <a:rPr lang="en-US" sz="1600">
                          <a:effectLst/>
                        </a:rPr>
                        <a:t>Predecessor</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The Eastman Dry Plate Company</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307537">
                <a:tc>
                  <a:txBody>
                    <a:bodyPr/>
                    <a:lstStyle/>
                    <a:p>
                      <a:pPr algn="l" fontAlgn="t"/>
                      <a:r>
                        <a:rPr lang="en-US" sz="1600">
                          <a:effectLst/>
                        </a:rPr>
                        <a:t>Founded</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September 4, 1888; 130 years ago</a:t>
                      </a:r>
                      <a:r>
                        <a:rPr lang="en-US" sz="1600" b="0" i="0" u="none" strike="noStrike" baseline="30000">
                          <a:solidFill>
                            <a:srgbClr val="0B0080"/>
                          </a:solidFill>
                          <a:effectLst/>
                          <a:hlinkClick r:id="rId10"/>
                        </a:rPr>
                        <a:t>[1]</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540376">
                <a:tc>
                  <a:txBody>
                    <a:bodyPr/>
                    <a:lstStyle/>
                    <a:p>
                      <a:pPr algn="l" fontAlgn="t"/>
                      <a:r>
                        <a:rPr lang="en-US" sz="1600">
                          <a:effectLst/>
                        </a:rPr>
                        <a:t>Founders</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Font typeface="Arial" panose="020B0604020202020204" pitchFamily="34" charset="0"/>
                        <a:buChar char="•"/>
                      </a:pPr>
                      <a:r>
                        <a:rPr lang="en-US" sz="1600" u="none" strike="noStrike">
                          <a:solidFill>
                            <a:srgbClr val="0B0080"/>
                          </a:solidFill>
                          <a:effectLst/>
                          <a:hlinkClick r:id="rId11" tooltip="George Eastman"/>
                        </a:rPr>
                        <a:t>George Eastman</a:t>
                      </a:r>
                      <a:endParaRPr lang="en-US" sz="1600">
                        <a:effectLst/>
                      </a:endParaRPr>
                    </a:p>
                    <a:p>
                      <a:pPr algn="l" fontAlgn="t">
                        <a:buFont typeface="Arial" panose="020B0604020202020204" pitchFamily="34" charset="0"/>
                        <a:buChar char="•"/>
                      </a:pPr>
                      <a:r>
                        <a:rPr lang="en-US" sz="1600" u="none" strike="noStrike">
                          <a:solidFill>
                            <a:srgbClr val="0B0080"/>
                          </a:solidFill>
                          <a:effectLst/>
                          <a:hlinkClick r:id="rId12" tooltip="Henry A. Strong"/>
                        </a:rPr>
                        <a:t>Henry A. Strong</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r h="540376">
                <a:tc>
                  <a:txBody>
                    <a:bodyPr/>
                    <a:lstStyle/>
                    <a:p>
                      <a:pPr algn="l" fontAlgn="t"/>
                      <a:r>
                        <a:rPr lang="en-US" sz="1600">
                          <a:effectLst/>
                        </a:rPr>
                        <a:t>Headquarters</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a:solidFill>
                            <a:srgbClr val="0B0080"/>
                          </a:solidFill>
                          <a:effectLst/>
                          <a:hlinkClick r:id="rId13" tooltip="Kodak Tower"/>
                        </a:rPr>
                        <a:t>Kodak Tower</a:t>
                      </a:r>
                      <a:br>
                        <a:rPr lang="en-US" sz="1600">
                          <a:effectLst/>
                        </a:rPr>
                      </a:br>
                      <a:r>
                        <a:rPr lang="en-US" sz="1600" u="none" strike="noStrike">
                          <a:solidFill>
                            <a:srgbClr val="0B0080"/>
                          </a:solidFill>
                          <a:effectLst/>
                          <a:hlinkClick r:id="rId14" tooltip="Rochester, New York"/>
                        </a:rPr>
                        <a:t>Rochester</a:t>
                      </a:r>
                      <a:r>
                        <a:rPr lang="en-US" sz="1600">
                          <a:effectLst/>
                        </a:rPr>
                        <a:t>, </a:t>
                      </a:r>
                      <a:r>
                        <a:rPr lang="en-US" sz="1600" u="none" strike="noStrike">
                          <a:solidFill>
                            <a:srgbClr val="0B0080"/>
                          </a:solidFill>
                          <a:effectLst/>
                          <a:hlinkClick r:id="rId15" tooltip="New York (state)"/>
                        </a:rPr>
                        <a:t>New York</a:t>
                      </a:r>
                      <a:r>
                        <a:rPr lang="en-US" sz="1600">
                          <a:effectLst/>
                        </a:rPr>
                        <a:t>, US</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6"/>
                  </a:ext>
                </a:extLst>
              </a:tr>
              <a:tr h="307537">
                <a:tc>
                  <a:txBody>
                    <a:bodyPr/>
                    <a:lstStyle/>
                    <a:p>
                      <a:pPr algn="l" fontAlgn="t"/>
                      <a:r>
                        <a:rPr lang="en-US" sz="1600">
                          <a:effectLst/>
                        </a:rPr>
                        <a:t>Area served</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Worldwide</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540376">
                <a:tc>
                  <a:txBody>
                    <a:bodyPr/>
                    <a:lstStyle/>
                    <a:p>
                      <a:pPr algn="l" fontAlgn="t"/>
                      <a:r>
                        <a:rPr lang="en-US" sz="1600">
                          <a:effectLst/>
                        </a:rPr>
                        <a:t>Key people</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Jim Continenza</a:t>
                      </a:r>
                      <a:br>
                        <a:rPr lang="en-US" sz="1600">
                          <a:effectLst/>
                        </a:rPr>
                      </a:br>
                      <a:r>
                        <a:rPr lang="en-US" sz="1600">
                          <a:effectLst/>
                        </a:rPr>
                        <a:t>(Executive Chairman)</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540376">
                <a:tc>
                  <a:txBody>
                    <a:bodyPr/>
                    <a:lstStyle/>
                    <a:p>
                      <a:pPr algn="l" fontAlgn="t"/>
                      <a:r>
                        <a:rPr lang="en-US" sz="1600">
                          <a:effectLst/>
                        </a:rPr>
                        <a:t>Products</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Digital imaging, photographic materials, equipment and services</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9"/>
                  </a:ext>
                </a:extLst>
              </a:tr>
              <a:tr h="307537">
                <a:tc>
                  <a:txBody>
                    <a:bodyPr/>
                    <a:lstStyle/>
                    <a:p>
                      <a:pPr algn="l" fontAlgn="t"/>
                      <a:r>
                        <a:rPr lang="en-US" sz="1600">
                          <a:effectLst/>
                        </a:rPr>
                        <a:t>Revenue</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 </a:t>
                      </a:r>
                      <a:r>
                        <a:rPr lang="en-US" sz="1600" u="none" strike="noStrike">
                          <a:solidFill>
                            <a:srgbClr val="0B0080"/>
                          </a:solidFill>
                          <a:effectLst/>
                          <a:hlinkClick r:id="rId16" tooltip="United States dollar"/>
                        </a:rPr>
                        <a:t>US$</a:t>
                      </a:r>
                      <a:r>
                        <a:rPr lang="en-US" sz="1600">
                          <a:effectLst/>
                        </a:rPr>
                        <a:t>1.798 billion (2015)</a:t>
                      </a:r>
                      <a:r>
                        <a:rPr lang="en-US" sz="1600" b="0" i="0" u="none" strike="noStrike" baseline="30000">
                          <a:solidFill>
                            <a:srgbClr val="0B0080"/>
                          </a:solidFill>
                          <a:effectLst/>
                          <a:hlinkClick r:id="rId17"/>
                        </a:rPr>
                        <a:t>[2]</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0"/>
                  </a:ext>
                </a:extLst>
              </a:tr>
              <a:tr h="307537">
                <a:tc>
                  <a:txBody>
                    <a:bodyPr/>
                    <a:lstStyle/>
                    <a:p>
                      <a:pPr algn="l" fontAlgn="t"/>
                      <a:r>
                        <a:rPr lang="en-US" sz="1600" u="none" strike="noStrike">
                          <a:solidFill>
                            <a:srgbClr val="0B0080"/>
                          </a:solidFill>
                          <a:effectLst/>
                          <a:hlinkClick r:id="rId18" tooltip="Earnings before interest and taxes"/>
                        </a:rPr>
                        <a:t>Operating income</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 US$2 million (2015)</a:t>
                      </a:r>
                      <a:r>
                        <a:rPr lang="en-US" sz="1600" b="0" i="0" u="none" strike="noStrike" baseline="30000">
                          <a:solidFill>
                            <a:srgbClr val="0B0080"/>
                          </a:solidFill>
                          <a:effectLst/>
                          <a:hlinkClick r:id="rId17"/>
                        </a:rPr>
                        <a:t>[2]</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1"/>
                  </a:ext>
                </a:extLst>
              </a:tr>
              <a:tr h="307537">
                <a:tc>
                  <a:txBody>
                    <a:bodyPr/>
                    <a:lstStyle/>
                    <a:p>
                      <a:pPr algn="l" fontAlgn="t"/>
                      <a:r>
                        <a:rPr lang="en-US" sz="1600" u="none" strike="noStrike">
                          <a:solidFill>
                            <a:srgbClr val="0B0080"/>
                          </a:solidFill>
                          <a:effectLst/>
                          <a:hlinkClick r:id="rId19" tooltip="Net income"/>
                        </a:rPr>
                        <a:t>Net income</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 US$16 million (2016)</a:t>
                      </a:r>
                      <a:r>
                        <a:rPr lang="en-US" sz="1600" b="0" i="0" u="none" strike="noStrike" baseline="30000">
                          <a:solidFill>
                            <a:srgbClr val="0B0080"/>
                          </a:solidFill>
                          <a:effectLst/>
                          <a:hlinkClick r:id="rId17"/>
                        </a:rPr>
                        <a:t>[2]</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2"/>
                  </a:ext>
                </a:extLst>
              </a:tr>
              <a:tr h="307537">
                <a:tc>
                  <a:txBody>
                    <a:bodyPr/>
                    <a:lstStyle/>
                    <a:p>
                      <a:pPr algn="l" fontAlgn="t"/>
                      <a:r>
                        <a:rPr lang="en-US" sz="1600" u="none" strike="noStrike">
                          <a:solidFill>
                            <a:srgbClr val="0B0080"/>
                          </a:solidFill>
                          <a:effectLst/>
                          <a:hlinkClick r:id="rId20" tooltip="Asset"/>
                        </a:rPr>
                        <a:t>Total assets</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 US$2.138 billion (2015)</a:t>
                      </a:r>
                      <a:r>
                        <a:rPr lang="en-US" sz="1600" b="0" i="0" u="none" strike="noStrike" baseline="30000">
                          <a:solidFill>
                            <a:srgbClr val="0B0080"/>
                          </a:solidFill>
                          <a:effectLst/>
                          <a:hlinkClick r:id="rId17"/>
                        </a:rPr>
                        <a:t>[2]</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3"/>
                  </a:ext>
                </a:extLst>
              </a:tr>
              <a:tr h="307537">
                <a:tc>
                  <a:txBody>
                    <a:bodyPr/>
                    <a:lstStyle/>
                    <a:p>
                      <a:pPr algn="l" fontAlgn="t"/>
                      <a:r>
                        <a:rPr lang="en-US" sz="1600" u="none" strike="noStrike">
                          <a:solidFill>
                            <a:srgbClr val="0B0080"/>
                          </a:solidFill>
                          <a:effectLst/>
                          <a:hlinkClick r:id="rId21" tooltip="Equity (finance)"/>
                        </a:rPr>
                        <a:t>Total equity</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 US$103 million (2015)</a:t>
                      </a:r>
                      <a:r>
                        <a:rPr lang="en-US" sz="1600" b="0" i="0" u="none" strike="noStrike" baseline="30000">
                          <a:solidFill>
                            <a:srgbClr val="0B0080"/>
                          </a:solidFill>
                          <a:effectLst/>
                          <a:hlinkClick r:id="rId17"/>
                        </a:rPr>
                        <a:t>[2]</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4"/>
                  </a:ext>
                </a:extLst>
              </a:tr>
              <a:tr h="307537">
                <a:tc>
                  <a:txBody>
                    <a:bodyPr/>
                    <a:lstStyle/>
                    <a:p>
                      <a:pPr algn="l" fontAlgn="t"/>
                      <a:r>
                        <a:rPr lang="en-US" sz="1600">
                          <a:effectLst/>
                        </a:rPr>
                        <a:t>Number of employees</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a:effectLst/>
                        </a:rPr>
                        <a:t>5,800 (2018)</a:t>
                      </a:r>
                      <a:r>
                        <a:rPr lang="en-US" sz="1600" b="0" i="0" u="none" strike="noStrike" baseline="30000">
                          <a:solidFill>
                            <a:srgbClr val="0B0080"/>
                          </a:solidFill>
                          <a:effectLst/>
                          <a:hlinkClick r:id="rId22"/>
                        </a:rPr>
                        <a:t>[3]</a:t>
                      </a:r>
                      <a:endParaRPr lang="en-US" sz="160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5"/>
                  </a:ext>
                </a:extLst>
              </a:tr>
              <a:tr h="307537">
                <a:tc>
                  <a:txBody>
                    <a:bodyPr/>
                    <a:lstStyle/>
                    <a:p>
                      <a:pPr algn="l" fontAlgn="t"/>
                      <a:r>
                        <a:rPr lang="en-US" sz="1600">
                          <a:effectLst/>
                        </a:rPr>
                        <a:t>Website</a:t>
                      </a: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dirty="0">
                          <a:solidFill>
                            <a:srgbClr val="663366"/>
                          </a:solidFill>
                          <a:effectLst/>
                          <a:hlinkClick r:id="rId23"/>
                        </a:rPr>
                        <a:t>www.kodak.com</a:t>
                      </a:r>
                      <a:endParaRPr lang="en-US" sz="1600" dirty="0">
                        <a:effectLst/>
                      </a:endParaRPr>
                    </a:p>
                  </a:txBody>
                  <a:tcPr marL="48891" marR="48891" marT="24446" marB="24446">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6"/>
                  </a:ext>
                </a:extLst>
              </a:tr>
            </a:tbl>
          </a:graphicData>
        </a:graphic>
      </p:graphicFrame>
      <p:pic>
        <p:nvPicPr>
          <p:cNvPr id="3074" name="Picture 2" descr="Decreas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51"/>
            <a:ext cx="173234" cy="17323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ecreas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51"/>
            <a:ext cx="173234" cy="1732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creas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51"/>
            <a:ext cx="173234" cy="17323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ecreas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51"/>
            <a:ext cx="173234" cy="1732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creas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51"/>
            <a:ext cx="173234" cy="173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ttps://upload.wikimedia.org/wikipedia/commons/thumb/3/30/Logo_of_the_Eastman_Kodak_Company_%281987-2006%29.svg/220px-Logo_of_the_Eastman_Kodak_Company_%281987-2006%29.svg.png">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24800" y="0"/>
            <a:ext cx="4267200" cy="385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92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15663"/>
          </a:xfrm>
          <a:prstGeom prst="rect">
            <a:avLst/>
          </a:prstGeom>
        </p:spPr>
        <p:txBody>
          <a:bodyPr wrap="square">
            <a:spAutoFit/>
          </a:bodyPr>
          <a:lstStyle/>
          <a:p>
            <a:r>
              <a:rPr lang="en-US" sz="2000" b="0" i="0" dirty="0">
                <a:solidFill>
                  <a:srgbClr val="222222"/>
                </a:solidFill>
                <a:effectLst/>
                <a:latin typeface="Arial" panose="020B0604020202020204" pitchFamily="34" charset="0"/>
              </a:rPr>
              <a:t>The </a:t>
            </a:r>
            <a:r>
              <a:rPr lang="en-US" sz="2000" b="1" i="0" dirty="0">
                <a:solidFill>
                  <a:srgbClr val="222222"/>
                </a:solidFill>
                <a:effectLst/>
                <a:latin typeface="Arial" panose="020B0604020202020204" pitchFamily="34" charset="0"/>
              </a:rPr>
              <a:t>Eastman Kodak Company</a:t>
            </a:r>
            <a:r>
              <a:rPr lang="en-US" sz="2000" b="0" i="0" dirty="0">
                <a:solidFill>
                  <a:srgbClr val="222222"/>
                </a:solidFill>
                <a:effectLst/>
                <a:latin typeface="Arial" panose="020B0604020202020204" pitchFamily="34" charset="0"/>
              </a:rPr>
              <a:t> (referred to simply as </a:t>
            </a:r>
            <a:r>
              <a:rPr lang="en-US" sz="2000" b="1" i="0" dirty="0">
                <a:solidFill>
                  <a:srgbClr val="222222"/>
                </a:solidFill>
                <a:effectLst/>
                <a:latin typeface="Arial" panose="020B0604020202020204" pitchFamily="34" charset="0"/>
              </a:rPr>
              <a:t>Kodak</a:t>
            </a:r>
            <a:r>
              <a:rPr lang="en-US" sz="2000" b="0" i="0" dirty="0">
                <a:solidFill>
                  <a:srgbClr val="222222"/>
                </a:solidFill>
                <a:effectLst/>
                <a:latin typeface="Arial" panose="020B0604020202020204" pitchFamily="34" charset="0"/>
              </a:rPr>
              <a:t> </a:t>
            </a:r>
            <a:r>
              <a:rPr lang="en-US" sz="2000" b="0" i="0" u="none" strike="noStrike" dirty="0">
                <a:solidFill>
                  <a:srgbClr val="0B0080"/>
                </a:solidFill>
                <a:effectLst/>
                <a:latin typeface="Arial" panose="020B0604020202020204" pitchFamily="34" charset="0"/>
                <a:hlinkClick r:id="rId2" tooltip="Help:IPA/English"/>
              </a:rPr>
              <a:t>/ˈ</a:t>
            </a:r>
            <a:r>
              <a:rPr lang="en-US" sz="2000" b="0" i="0" u="none" strike="noStrike" dirty="0" err="1">
                <a:solidFill>
                  <a:srgbClr val="0B0080"/>
                </a:solidFill>
                <a:effectLst/>
                <a:latin typeface="Arial" panose="020B0604020202020204" pitchFamily="34" charset="0"/>
                <a:hlinkClick r:id="rId2" tooltip="Help:IPA/English"/>
              </a:rPr>
              <a:t>koʊdæk</a:t>
            </a:r>
            <a:r>
              <a:rPr lang="en-US" sz="2000" b="0" i="0" u="none" strike="noStrike" dirty="0">
                <a:solidFill>
                  <a:srgbClr val="0B0080"/>
                </a:solidFill>
                <a:effectLst/>
                <a:latin typeface="Arial" panose="020B0604020202020204" pitchFamily="34" charset="0"/>
                <a:hlinkClick r:id="rId2" tooltip="Help:IPA/English"/>
              </a:rPr>
              <a:t>/</a:t>
            </a:r>
            <a:r>
              <a:rPr lang="en-US" sz="2000" b="0" i="0" dirty="0">
                <a:solidFill>
                  <a:srgbClr val="222222"/>
                </a:solidFill>
                <a:effectLst/>
                <a:latin typeface="Arial" panose="020B0604020202020204" pitchFamily="34" charset="0"/>
              </a:rPr>
              <a:t>) is an American technology </a:t>
            </a:r>
            <a:r>
              <a:rPr lang="en-US" sz="2000" b="0" i="0" u="none" strike="noStrike" dirty="0">
                <a:solidFill>
                  <a:srgbClr val="0B0080"/>
                </a:solidFill>
                <a:effectLst/>
                <a:latin typeface="Arial" panose="020B0604020202020204" pitchFamily="34" charset="0"/>
                <a:hlinkClick r:id="rId3" tooltip="Public company"/>
              </a:rPr>
              <a:t>company</a:t>
            </a:r>
            <a:r>
              <a:rPr lang="en-US" sz="2000" b="0" i="0" dirty="0">
                <a:solidFill>
                  <a:srgbClr val="222222"/>
                </a:solidFill>
                <a:effectLst/>
                <a:latin typeface="Arial" panose="020B0604020202020204" pitchFamily="34" charset="0"/>
              </a:rPr>
              <a:t> that produces </a:t>
            </a:r>
            <a:r>
              <a:rPr lang="en-US" sz="2000" b="0" i="0" u="none" strike="noStrike" dirty="0">
                <a:solidFill>
                  <a:srgbClr val="0B0080"/>
                </a:solidFill>
                <a:effectLst/>
                <a:latin typeface="Arial" panose="020B0604020202020204" pitchFamily="34" charset="0"/>
                <a:hlinkClick r:id="rId4" tooltip="Camera"/>
              </a:rPr>
              <a:t>camera</a:t>
            </a:r>
            <a:r>
              <a:rPr lang="en-US" sz="2000" b="0" i="0" dirty="0">
                <a:solidFill>
                  <a:srgbClr val="222222"/>
                </a:solidFill>
                <a:effectLst/>
                <a:latin typeface="Arial" panose="020B0604020202020204" pitchFamily="34" charset="0"/>
              </a:rPr>
              <a:t>-related products with its historic basis on photography.  It is best known for </a:t>
            </a:r>
            <a:r>
              <a:rPr lang="en-US" sz="2000" b="0" i="0" u="none" strike="noStrike" dirty="0">
                <a:solidFill>
                  <a:srgbClr val="0B0080"/>
                </a:solidFill>
                <a:effectLst/>
                <a:latin typeface="Arial" panose="020B0604020202020204" pitchFamily="34" charset="0"/>
                <a:hlinkClick r:id="rId5" tooltip="Photographic film"/>
              </a:rPr>
              <a:t>photographic film</a:t>
            </a:r>
            <a:r>
              <a:rPr lang="en-US" sz="2000" b="0" i="0" dirty="0">
                <a:solidFill>
                  <a:srgbClr val="222222"/>
                </a:solidFill>
                <a:effectLst/>
                <a:latin typeface="Arial" panose="020B0604020202020204" pitchFamily="34" charset="0"/>
              </a:rPr>
              <a:t> products.</a:t>
            </a:r>
          </a:p>
        </p:txBody>
      </p:sp>
      <p:sp>
        <p:nvSpPr>
          <p:cNvPr id="3" name="TextBox 2"/>
          <p:cNvSpPr txBox="1"/>
          <p:nvPr/>
        </p:nvSpPr>
        <p:spPr>
          <a:xfrm>
            <a:off x="1" y="1337733"/>
            <a:ext cx="12192000" cy="1200329"/>
          </a:xfrm>
          <a:prstGeom prst="rect">
            <a:avLst/>
          </a:prstGeom>
          <a:noFill/>
        </p:spPr>
        <p:txBody>
          <a:bodyPr wrap="square" rtlCol="0">
            <a:spAutoFit/>
          </a:bodyPr>
          <a:lstStyle/>
          <a:p>
            <a:r>
              <a:rPr lang="en-US" dirty="0">
                <a:solidFill>
                  <a:srgbClr val="222222"/>
                </a:solidFill>
                <a:latin typeface="Arial" panose="020B0604020202020204" pitchFamily="34" charset="0"/>
              </a:rPr>
              <a:t>Kodak was founded by </a:t>
            </a:r>
            <a:r>
              <a:rPr lang="en-US" dirty="0">
                <a:solidFill>
                  <a:srgbClr val="0B0080"/>
                </a:solidFill>
                <a:latin typeface="Arial" panose="020B0604020202020204" pitchFamily="34" charset="0"/>
                <a:hlinkClick r:id="rId6" tooltip="George Eastman"/>
              </a:rPr>
              <a:t>George Eastman</a:t>
            </a:r>
            <a:r>
              <a:rPr lang="en-US" dirty="0">
                <a:solidFill>
                  <a:srgbClr val="222222"/>
                </a:solidFill>
                <a:latin typeface="Arial" panose="020B0604020202020204" pitchFamily="34" charset="0"/>
              </a:rPr>
              <a:t> and </a:t>
            </a:r>
            <a:r>
              <a:rPr lang="en-US" dirty="0">
                <a:solidFill>
                  <a:srgbClr val="0B0080"/>
                </a:solidFill>
                <a:latin typeface="Arial" panose="020B0604020202020204" pitchFamily="34" charset="0"/>
                <a:hlinkClick r:id="rId7" tooltip="Henry A. Strong"/>
              </a:rPr>
              <a:t>Henry A. Strong</a:t>
            </a:r>
            <a:r>
              <a:rPr lang="en-US" dirty="0">
                <a:solidFill>
                  <a:srgbClr val="222222"/>
                </a:solidFill>
                <a:latin typeface="Arial" panose="020B0604020202020204" pitchFamily="34" charset="0"/>
              </a:rPr>
              <a:t> on </a:t>
            </a:r>
            <a:r>
              <a:rPr lang="en-US" b="1" dirty="0">
                <a:solidFill>
                  <a:srgbClr val="222222"/>
                </a:solidFill>
                <a:latin typeface="Arial" panose="020B0604020202020204" pitchFamily="34" charset="0"/>
              </a:rPr>
              <a:t>September 4, 1888</a:t>
            </a:r>
            <a:r>
              <a:rPr lang="en-US" dirty="0">
                <a:solidFill>
                  <a:srgbClr val="222222"/>
                </a:solidFill>
                <a:latin typeface="Arial" panose="020B0604020202020204" pitchFamily="34" charset="0"/>
              </a:rPr>
              <a:t>. During most of the </a:t>
            </a:r>
            <a:r>
              <a:rPr lang="en-US" dirty="0">
                <a:solidFill>
                  <a:srgbClr val="0B0080"/>
                </a:solidFill>
                <a:latin typeface="Arial" panose="020B0604020202020204" pitchFamily="34" charset="0"/>
                <a:hlinkClick r:id="rId8" tooltip="20th century"/>
              </a:rPr>
              <a:t>20th century</a:t>
            </a:r>
            <a:r>
              <a:rPr lang="en-US" dirty="0">
                <a:solidFill>
                  <a:srgbClr val="222222"/>
                </a:solidFill>
                <a:latin typeface="Arial" panose="020B0604020202020204" pitchFamily="34" charset="0"/>
              </a:rPr>
              <a:t>,</a:t>
            </a:r>
          </a:p>
          <a:p>
            <a:r>
              <a:rPr lang="en-US" dirty="0">
                <a:solidFill>
                  <a:srgbClr val="222222"/>
                </a:solidFill>
                <a:latin typeface="Arial" panose="020B0604020202020204" pitchFamily="34" charset="0"/>
              </a:rPr>
              <a:t> Kodak held a dominant position in photographic film. The company's ubiquity was such that its "</a:t>
            </a:r>
            <a:r>
              <a:rPr lang="en-US" dirty="0">
                <a:solidFill>
                  <a:srgbClr val="0B0080"/>
                </a:solidFill>
                <a:latin typeface="Arial" panose="020B0604020202020204" pitchFamily="34" charset="0"/>
                <a:hlinkClick r:id="rId9" tooltip="Snapshot (photography)"/>
              </a:rPr>
              <a:t>Kodak moment</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10" tooltip="Tagline"/>
              </a:rPr>
              <a:t>tagline</a:t>
            </a:r>
            <a:endParaRPr lang="en-US" dirty="0">
              <a:solidFill>
                <a:srgbClr val="0B0080"/>
              </a:solidFill>
              <a:latin typeface="Arial" panose="020B0604020202020204" pitchFamily="34" charset="0"/>
            </a:endParaRPr>
          </a:p>
          <a:p>
            <a:r>
              <a:rPr lang="en-US" dirty="0">
                <a:solidFill>
                  <a:srgbClr val="222222"/>
                </a:solidFill>
                <a:latin typeface="Arial" panose="020B0604020202020204" pitchFamily="34" charset="0"/>
              </a:rPr>
              <a:t> entered the common lexicon to describe a personal event that was demanded to be recorded for posterity.</a:t>
            </a:r>
            <a:r>
              <a:rPr lang="en-US" baseline="30000" dirty="0">
                <a:solidFill>
                  <a:srgbClr val="0B0080"/>
                </a:solidFill>
                <a:latin typeface="Arial" panose="020B0604020202020204" pitchFamily="34" charset="0"/>
                <a:hlinkClick r:id="rId11"/>
              </a:rPr>
              <a:t>[8]</a:t>
            </a:r>
            <a:endParaRPr lang="en-US" baseline="30000" dirty="0">
              <a:solidFill>
                <a:srgbClr val="0B0080"/>
              </a:solidFill>
              <a:latin typeface="Arial" panose="020B0604020202020204" pitchFamily="34" charset="0"/>
            </a:endParaRPr>
          </a:p>
        </p:txBody>
      </p:sp>
      <p:sp>
        <p:nvSpPr>
          <p:cNvPr id="5" name="TextBox 4"/>
          <p:cNvSpPr txBox="1"/>
          <p:nvPr/>
        </p:nvSpPr>
        <p:spPr>
          <a:xfrm>
            <a:off x="0" y="3154402"/>
            <a:ext cx="12192000" cy="1938992"/>
          </a:xfrm>
          <a:prstGeom prst="rect">
            <a:avLst/>
          </a:prstGeom>
          <a:noFill/>
        </p:spPr>
        <p:txBody>
          <a:bodyPr wrap="square" rtlCol="0">
            <a:spAutoFit/>
          </a:bodyPr>
          <a:lstStyle/>
          <a:p>
            <a:r>
              <a:rPr lang="en-US" sz="2400" dirty="0">
                <a:solidFill>
                  <a:srgbClr val="222222"/>
                </a:solidFill>
                <a:latin typeface="Arial" panose="020B0604020202020204" pitchFamily="34" charset="0"/>
              </a:rPr>
              <a:t>Kodak began to struggle financially </a:t>
            </a:r>
            <a:r>
              <a:rPr lang="en-US" sz="2400" b="1" dirty="0">
                <a:solidFill>
                  <a:srgbClr val="222222"/>
                </a:solidFill>
                <a:latin typeface="Arial" panose="020B0604020202020204" pitchFamily="34" charset="0"/>
              </a:rPr>
              <a:t>in the late 1990s</a:t>
            </a:r>
            <a:r>
              <a:rPr lang="en-US" sz="2400" dirty="0">
                <a:solidFill>
                  <a:srgbClr val="222222"/>
                </a:solidFill>
                <a:latin typeface="Arial" panose="020B0604020202020204" pitchFamily="34" charset="0"/>
              </a:rPr>
              <a:t>, as a result of the decline in sales of photographic film and </a:t>
            </a:r>
            <a:r>
              <a:rPr lang="en-US" sz="2400" b="1" dirty="0">
                <a:solidFill>
                  <a:srgbClr val="222222"/>
                </a:solidFill>
                <a:latin typeface="Arial" panose="020B0604020202020204" pitchFamily="34" charset="0"/>
              </a:rPr>
              <a:t>its slowness </a:t>
            </a:r>
            <a:r>
              <a:rPr lang="en-US" sz="2400" dirty="0">
                <a:solidFill>
                  <a:srgbClr val="222222"/>
                </a:solidFill>
                <a:latin typeface="Arial" panose="020B0604020202020204" pitchFamily="34" charset="0"/>
              </a:rPr>
              <a:t>in transitioning to </a:t>
            </a:r>
            <a:r>
              <a:rPr lang="en-US" sz="2400" dirty="0">
                <a:solidFill>
                  <a:srgbClr val="0B0080"/>
                </a:solidFill>
                <a:latin typeface="Arial" panose="020B0604020202020204" pitchFamily="34" charset="0"/>
                <a:hlinkClick r:id="rId12" tooltip="Digital photography"/>
              </a:rPr>
              <a:t>digital photography</a:t>
            </a:r>
            <a:r>
              <a:rPr lang="en-US" sz="2400" dirty="0">
                <a:solidFill>
                  <a:srgbClr val="222222"/>
                </a:solidFill>
                <a:latin typeface="Arial" panose="020B0604020202020204" pitchFamily="34" charset="0"/>
              </a:rPr>
              <a:t>. </a:t>
            </a:r>
          </a:p>
          <a:p>
            <a:r>
              <a:rPr lang="en-US" sz="2400" dirty="0">
                <a:solidFill>
                  <a:srgbClr val="222222"/>
                </a:solidFill>
                <a:latin typeface="Arial" panose="020B0604020202020204" pitchFamily="34" charset="0"/>
              </a:rPr>
              <a:t>As a part of a turnaround strategy, Kodak began to focus on digital photography and </a:t>
            </a:r>
            <a:r>
              <a:rPr lang="en-US" sz="2400" dirty="0">
                <a:solidFill>
                  <a:srgbClr val="0B0080"/>
                </a:solidFill>
                <a:latin typeface="Arial" panose="020B0604020202020204" pitchFamily="34" charset="0"/>
                <a:hlinkClick r:id="rId13" tooltip="Digital printing"/>
              </a:rPr>
              <a:t>digital printing</a:t>
            </a:r>
            <a:r>
              <a:rPr lang="en-US" sz="2400" dirty="0">
                <a:solidFill>
                  <a:srgbClr val="222222"/>
                </a:solidFill>
                <a:latin typeface="Arial" panose="020B0604020202020204" pitchFamily="34" charset="0"/>
              </a:rPr>
              <a:t>, and attempted to generate revenues through aggressive </a:t>
            </a:r>
            <a:r>
              <a:rPr lang="en-US" sz="2400" dirty="0">
                <a:solidFill>
                  <a:srgbClr val="0B0080"/>
                </a:solidFill>
                <a:latin typeface="Arial" panose="020B0604020202020204" pitchFamily="34" charset="0"/>
                <a:hlinkClick r:id="rId14" tooltip="Patent litigation"/>
              </a:rPr>
              <a:t>patent litigation</a:t>
            </a:r>
            <a:r>
              <a:rPr lang="en-US" sz="2400" dirty="0">
                <a:solidFill>
                  <a:srgbClr val="222222"/>
                </a:solidFill>
                <a:latin typeface="Arial" panose="020B0604020202020204" pitchFamily="34" charset="0"/>
              </a:rPr>
              <a:t>.</a:t>
            </a:r>
            <a:endParaRPr lang="en-US" sz="2400" baseline="30000" dirty="0">
              <a:solidFill>
                <a:srgbClr val="0B0080"/>
              </a:solidFill>
              <a:latin typeface="Arial" panose="020B0604020202020204" pitchFamily="34" charset="0"/>
            </a:endParaRPr>
          </a:p>
        </p:txBody>
      </p:sp>
      <p:sp>
        <p:nvSpPr>
          <p:cNvPr id="6" name="Rectangle 5"/>
          <p:cNvSpPr/>
          <p:nvPr/>
        </p:nvSpPr>
        <p:spPr>
          <a:xfrm>
            <a:off x="33867" y="5709734"/>
            <a:ext cx="12192000" cy="830997"/>
          </a:xfrm>
          <a:prstGeom prst="rect">
            <a:avLst/>
          </a:prstGeom>
        </p:spPr>
        <p:txBody>
          <a:bodyPr wrap="square">
            <a:spAutoFit/>
          </a:bodyPr>
          <a:lstStyle/>
          <a:p>
            <a:r>
              <a:rPr lang="en-US" sz="2400" dirty="0">
                <a:solidFill>
                  <a:srgbClr val="222222"/>
                </a:solidFill>
                <a:latin typeface="Arial" panose="020B0604020202020204" pitchFamily="34" charset="0"/>
              </a:rPr>
              <a:t>In January 2012, Kodak filed for </a:t>
            </a:r>
            <a:r>
              <a:rPr lang="en-US" sz="2400" dirty="0">
                <a:solidFill>
                  <a:srgbClr val="0B0080"/>
                </a:solidFill>
                <a:latin typeface="Arial" panose="020B0604020202020204" pitchFamily="34" charset="0"/>
                <a:hlinkClick r:id="rId15" tooltip="Chapter 11, Title 11, United States Code"/>
              </a:rPr>
              <a:t>Chapter 11</a:t>
            </a:r>
            <a:r>
              <a:rPr lang="en-US" sz="2400" dirty="0">
                <a:solidFill>
                  <a:srgbClr val="222222"/>
                </a:solidFill>
                <a:latin typeface="Arial" panose="020B0604020202020204" pitchFamily="34" charset="0"/>
              </a:rPr>
              <a:t> bankruptcy protection in the </a:t>
            </a:r>
            <a:r>
              <a:rPr lang="en-US" sz="2400" dirty="0">
                <a:solidFill>
                  <a:srgbClr val="0B0080"/>
                </a:solidFill>
                <a:latin typeface="Arial" panose="020B0604020202020204" pitchFamily="34" charset="0"/>
                <a:hlinkClick r:id="rId16" tooltip="United States District Court for the Southern District of New York"/>
              </a:rPr>
              <a:t>United States District Court for the Southern District of New York</a:t>
            </a:r>
            <a:r>
              <a:rPr lang="en-US" sz="2400" dirty="0">
                <a:solidFill>
                  <a:srgbClr val="222222"/>
                </a:solidFill>
                <a:latin typeface="Arial" panose="020B0604020202020204" pitchFamily="34" charset="0"/>
              </a:rPr>
              <a:t>.</a:t>
            </a:r>
          </a:p>
        </p:txBody>
      </p:sp>
    </p:spTree>
    <p:extLst>
      <p:ext uri="{BB962C8B-B14F-4D97-AF65-F5344CB8AC3E}">
        <p14:creationId xmlns:p14="http://schemas.microsoft.com/office/powerpoint/2010/main" val="149080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B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32960" cy="68567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books.google.com/intl/en/googlebooks/images/gbs_preview_butt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1"/>
            <a:ext cx="838200" cy="295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23404" y="4707374"/>
            <a:ext cx="3238756" cy="1815882"/>
          </a:xfrm>
          <a:prstGeom prst="rect">
            <a:avLst/>
          </a:prstGeom>
        </p:spPr>
        <p:txBody>
          <a:bodyPr wrap="square">
            <a:spAutoFit/>
          </a:bodyPr>
          <a:lstStyle/>
          <a:p>
            <a:r>
              <a:rPr lang="en-US" sz="2800" dirty="0"/>
              <a:t>A history of one of the most influential American companies of the last century.</a:t>
            </a:r>
          </a:p>
        </p:txBody>
      </p:sp>
    </p:spTree>
    <p:extLst>
      <p:ext uri="{BB962C8B-B14F-4D97-AF65-F5344CB8AC3E}">
        <p14:creationId xmlns:p14="http://schemas.microsoft.com/office/powerpoint/2010/main" val="2949897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13" y="0"/>
            <a:ext cx="6368603" cy="646331"/>
          </a:xfrm>
          <a:prstGeom prst="rect">
            <a:avLst/>
          </a:prstGeom>
          <a:noFill/>
        </p:spPr>
        <p:txBody>
          <a:bodyPr wrap="none" rtlCol="0">
            <a:spAutoFit/>
          </a:bodyPr>
          <a:lstStyle/>
          <a:p>
            <a:r>
              <a:rPr lang="en-US" sz="3600" dirty="0"/>
              <a:t>The message here is quite simple</a:t>
            </a:r>
          </a:p>
        </p:txBody>
      </p:sp>
      <p:sp>
        <p:nvSpPr>
          <p:cNvPr id="3" name="TextBox 2"/>
          <p:cNvSpPr txBox="1"/>
          <p:nvPr/>
        </p:nvSpPr>
        <p:spPr>
          <a:xfrm>
            <a:off x="117622" y="1336300"/>
            <a:ext cx="3031066" cy="646331"/>
          </a:xfrm>
          <a:prstGeom prst="rect">
            <a:avLst/>
          </a:prstGeom>
          <a:noFill/>
        </p:spPr>
        <p:txBody>
          <a:bodyPr wrap="square" rtlCol="0">
            <a:spAutoFit/>
          </a:bodyPr>
          <a:lstStyle/>
          <a:p>
            <a:r>
              <a:rPr lang="en-US" sz="3600" dirty="0"/>
              <a:t>Innovate or fail</a:t>
            </a:r>
          </a:p>
        </p:txBody>
      </p:sp>
      <p:sp>
        <p:nvSpPr>
          <p:cNvPr id="4" name="TextBox 3"/>
          <p:cNvSpPr txBox="1"/>
          <p:nvPr/>
        </p:nvSpPr>
        <p:spPr>
          <a:xfrm>
            <a:off x="117622" y="2346699"/>
            <a:ext cx="2695097" cy="646331"/>
          </a:xfrm>
          <a:prstGeom prst="rect">
            <a:avLst/>
          </a:prstGeom>
          <a:noFill/>
        </p:spPr>
        <p:txBody>
          <a:bodyPr wrap="none" rtlCol="0">
            <a:spAutoFit/>
          </a:bodyPr>
          <a:lstStyle/>
          <a:p>
            <a:r>
              <a:rPr lang="en-US" sz="3600" dirty="0"/>
              <a:t>Adapt or  fail </a:t>
            </a:r>
          </a:p>
        </p:txBody>
      </p:sp>
      <p:sp>
        <p:nvSpPr>
          <p:cNvPr id="5" name="TextBox 4"/>
          <p:cNvSpPr txBox="1"/>
          <p:nvPr/>
        </p:nvSpPr>
        <p:spPr>
          <a:xfrm>
            <a:off x="0" y="3357098"/>
            <a:ext cx="10190610" cy="646331"/>
          </a:xfrm>
          <a:prstGeom prst="rect">
            <a:avLst/>
          </a:prstGeom>
          <a:noFill/>
        </p:spPr>
        <p:txBody>
          <a:bodyPr wrap="none" rtlCol="0">
            <a:spAutoFit/>
          </a:bodyPr>
          <a:lstStyle/>
          <a:p>
            <a:r>
              <a:rPr lang="en-US" sz="3600" dirty="0"/>
              <a:t>Be awareness of the environment or the marketplace</a:t>
            </a:r>
          </a:p>
        </p:txBody>
      </p:sp>
    </p:spTree>
    <p:extLst>
      <p:ext uri="{BB962C8B-B14F-4D97-AF65-F5344CB8AC3E}">
        <p14:creationId xmlns:p14="http://schemas.microsoft.com/office/powerpoint/2010/main" val="161792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0480" y="1500140"/>
            <a:ext cx="12161520" cy="24397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218" tIns="0" rIns="22218" bIns="5395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800" b="0" i="0" u="none" strike="noStrike" cap="none" normalizeH="0" baseline="0" dirty="0">
                <a:ln>
                  <a:noFill/>
                </a:ln>
                <a:solidFill>
                  <a:srgbClr val="444444"/>
                </a:solidFill>
                <a:effectLst/>
                <a:latin typeface="Open Sans"/>
              </a:rPr>
              <a:t> </a:t>
            </a:r>
            <a:r>
              <a:rPr kumimoji="0" lang="en-US" sz="1100" b="0" i="0" u="none" strike="noStrike" cap="none" normalizeH="0" baseline="0" dirty="0">
                <a:ln>
                  <a:noFill/>
                </a:ln>
                <a:solidFill>
                  <a:srgbClr val="AF1E23"/>
                </a:solidFill>
                <a:effectLst/>
                <a:latin typeface="Verdana" panose="020B0604030504040204" pitchFamily="34" charset="0"/>
              </a:rPr>
              <a:t>                                                                                   </a:t>
            </a:r>
            <a:endParaRPr kumimoji="0" lang="en-US" sz="1100" b="0" i="0" u="none" strike="noStrike" cap="none" normalizeH="0" baseline="0" dirty="0">
              <a:ln>
                <a:noFill/>
              </a:ln>
              <a:solidFill>
                <a:srgbClr val="22222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222222"/>
                </a:solidFill>
                <a:effectLst/>
                <a:latin typeface="Verdana" panose="020B0604030504040204" pitchFamily="34" charset="0"/>
              </a:rPr>
              <a:t>“It’s just a balloon with icing. We don’t have the f***</a:t>
            </a:r>
            <a:r>
              <a:rPr kumimoji="0" lang="en-US" sz="2400" b="0" i="0" u="none" strike="noStrike" cap="none" normalizeH="0" baseline="0" dirty="0" err="1">
                <a:ln>
                  <a:noFill/>
                </a:ln>
                <a:solidFill>
                  <a:srgbClr val="222222"/>
                </a:solidFill>
                <a:effectLst/>
                <a:latin typeface="Verdana" panose="020B0604030504040204" pitchFamily="34" charset="0"/>
              </a:rPr>
              <a:t>ing</a:t>
            </a:r>
            <a:r>
              <a:rPr kumimoji="0" lang="en-US" sz="2400" b="0" i="0" u="none" strike="noStrike" cap="none" normalizeH="0" baseline="0" dirty="0">
                <a:ln>
                  <a:noFill/>
                </a:ln>
                <a:solidFill>
                  <a:srgbClr val="222222"/>
                </a:solidFill>
                <a:effectLst/>
                <a:latin typeface="Verdana" panose="020B0604030504040204" pitchFamily="34" charset="0"/>
              </a:rPr>
              <a:t> cake yet,” said </a:t>
            </a:r>
            <a:r>
              <a:rPr kumimoji="0" lang="en-US" sz="2400" b="0" i="0" u="none" strike="noStrike" cap="none" normalizeH="0" baseline="0" dirty="0" err="1">
                <a:ln>
                  <a:noFill/>
                </a:ln>
                <a:solidFill>
                  <a:srgbClr val="222222"/>
                </a:solidFill>
                <a:effectLst/>
                <a:latin typeface="Verdana" panose="020B0604030504040204" pitchFamily="34" charset="0"/>
              </a:rPr>
              <a:t>Mangala</a:t>
            </a:r>
            <a:r>
              <a:rPr kumimoji="0" lang="en-US" sz="2400" b="0" i="0" u="none" strike="noStrike" cap="none" normalizeH="0" baseline="0" dirty="0">
                <a:ln>
                  <a:noFill/>
                </a:ln>
                <a:solidFill>
                  <a:srgbClr val="222222"/>
                </a:solidFill>
                <a:effectLst/>
                <a:latin typeface="Verdana" panose="020B0604030504040204" pitchFamily="34" charset="0"/>
              </a:rPr>
              <a:t> </a:t>
            </a:r>
            <a:r>
              <a:rPr kumimoji="0" lang="en-US" sz="2400" b="0" i="0" u="none" strike="noStrike" cap="none" normalizeH="0" baseline="0" dirty="0" err="1">
                <a:ln>
                  <a:noFill/>
                </a:ln>
                <a:solidFill>
                  <a:srgbClr val="222222"/>
                </a:solidFill>
                <a:effectLst/>
                <a:latin typeface="Verdana" panose="020B0604030504040204" pitchFamily="34" charset="0"/>
              </a:rPr>
              <a:t>Karunaratne</a:t>
            </a:r>
            <a:r>
              <a:rPr kumimoji="0" lang="en-US" sz="2400" b="0" i="0" u="none" strike="noStrike" cap="none" normalizeH="0" baseline="0" dirty="0">
                <a:ln>
                  <a:noFill/>
                </a:ln>
                <a:solidFill>
                  <a:srgbClr val="222222"/>
                </a:solidFill>
                <a:effectLst/>
                <a:latin typeface="Verdana" panose="020B0604030504040204" pitchFamily="34" charset="0"/>
              </a:rPr>
              <a:t> – Founder &amp; CEO of </a:t>
            </a:r>
            <a:r>
              <a:rPr kumimoji="0" lang="en-US" sz="2400" b="0" i="0" u="none" strike="noStrike" cap="none" normalizeH="0" baseline="0" dirty="0" err="1">
                <a:ln>
                  <a:noFill/>
                </a:ln>
                <a:solidFill>
                  <a:srgbClr val="222222"/>
                </a:solidFill>
                <a:effectLst/>
                <a:latin typeface="Verdana" panose="020B0604030504040204" pitchFamily="34" charset="0"/>
              </a:rPr>
              <a:t>Calcey</a:t>
            </a:r>
            <a:r>
              <a:rPr kumimoji="0" lang="en-US" sz="2400" b="0" i="0" u="none" strike="noStrike" cap="none" normalizeH="0" baseline="0" dirty="0">
                <a:ln>
                  <a:noFill/>
                </a:ln>
                <a:solidFill>
                  <a:srgbClr val="222222"/>
                </a:solidFill>
                <a:effectLst/>
                <a:latin typeface="Verdana" panose="020B0604030504040204" pitchFamily="34" charset="0"/>
              </a:rPr>
              <a:t> Technologies.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222222"/>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222222"/>
                </a:solidFill>
                <a:effectLst/>
                <a:latin typeface="Verdana" panose="020B0604030504040204" pitchFamily="34" charset="0"/>
              </a:rPr>
              <a:t> I had asked him whether Sri Lanka actually was an innovative nation.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222222"/>
                </a:solidFill>
                <a:effectLst/>
                <a:latin typeface="Verdana" panose="020B0604030504040204" pitchFamily="34" charset="0"/>
              </a:rPr>
              <a:t>“While we do have innovative companies, as a nation we can’t pride ourselves on being known for innovation just yet”.</a:t>
            </a:r>
            <a:endParaRPr kumimoji="0" lang="en-US" sz="2400" b="0" i="0" u="none" strike="noStrike" cap="none" normalizeH="0" baseline="0" dirty="0">
              <a:ln>
                <a:noFill/>
              </a:ln>
              <a:solidFill>
                <a:srgbClr val="222222"/>
              </a:solidFill>
              <a:effectLst/>
            </a:endParaRPr>
          </a:p>
        </p:txBody>
      </p:sp>
      <p:sp>
        <p:nvSpPr>
          <p:cNvPr id="5" name="Rectangle 4"/>
          <p:cNvSpPr>
            <a:spLocks noChangeArrowheads="1"/>
          </p:cNvSpPr>
          <p:nvPr/>
        </p:nvSpPr>
        <p:spPr bwMode="auto">
          <a:xfrm>
            <a:off x="0" y="84555"/>
            <a:ext cx="12192000" cy="6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a:ln>
                  <a:noFill/>
                </a:ln>
                <a:solidFill>
                  <a:srgbClr val="111111"/>
                </a:solidFill>
                <a:effectLst/>
                <a:latin typeface="Roboto"/>
              </a:rPr>
              <a:t>Will Sri Lanka ever be known for innovation?</a:t>
            </a:r>
          </a:p>
        </p:txBody>
      </p:sp>
      <p:sp>
        <p:nvSpPr>
          <p:cNvPr id="6" name="Rectangle 5"/>
          <p:cNvSpPr>
            <a:spLocks noChangeArrowheads="1"/>
          </p:cNvSpPr>
          <p:nvPr/>
        </p:nvSpPr>
        <p:spPr bwMode="auto">
          <a:xfrm>
            <a:off x="30480" y="915458"/>
            <a:ext cx="4267200" cy="40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p>
            <a:pPr lvl="0" eaLnBrk="0" fontAlgn="base" hangingPunct="0">
              <a:spcBef>
                <a:spcPct val="0"/>
              </a:spcBef>
              <a:spcAft>
                <a:spcPct val="0"/>
              </a:spcAft>
            </a:pPr>
            <a:r>
              <a:rPr lang="en-US" sz="2400" dirty="0" err="1">
                <a:solidFill>
                  <a:srgbClr val="444444"/>
                </a:solidFill>
                <a:latin typeface="Open Sans"/>
              </a:rPr>
              <a:t>Mazin</a:t>
            </a:r>
            <a:r>
              <a:rPr lang="en-US" sz="2400" dirty="0">
                <a:solidFill>
                  <a:srgbClr val="444444"/>
                </a:solidFill>
                <a:latin typeface="Open Sans"/>
              </a:rPr>
              <a:t> </a:t>
            </a:r>
            <a:r>
              <a:rPr lang="en-US" sz="2400" dirty="0" err="1">
                <a:solidFill>
                  <a:srgbClr val="444444"/>
                </a:solidFill>
                <a:latin typeface="Open Sans"/>
              </a:rPr>
              <a:t>Hussain</a:t>
            </a:r>
            <a:r>
              <a:rPr lang="en-US" sz="2400" dirty="0">
                <a:solidFill>
                  <a:srgbClr val="444444"/>
                </a:solidFill>
                <a:latin typeface="Open Sans"/>
              </a:rPr>
              <a:t> – June 25 2018</a:t>
            </a:r>
            <a:endParaRPr kumimoji="0" lang="en-US" sz="2400" b="0" i="0" u="none" strike="noStrike" cap="none" normalizeH="0" baseline="0" dirty="0">
              <a:ln>
                <a:noFill/>
              </a:ln>
              <a:solidFill>
                <a:srgbClr val="444444"/>
              </a:solidFill>
              <a:effectLst/>
              <a:latin typeface="Open Sans"/>
            </a:endParaRPr>
          </a:p>
        </p:txBody>
      </p:sp>
      <p:sp>
        <p:nvSpPr>
          <p:cNvPr id="4" name="TextBox 3"/>
          <p:cNvSpPr txBox="1"/>
          <p:nvPr/>
        </p:nvSpPr>
        <p:spPr>
          <a:xfrm>
            <a:off x="0" y="4611231"/>
            <a:ext cx="12192000" cy="2246769"/>
          </a:xfrm>
          <a:prstGeom prst="rect">
            <a:avLst/>
          </a:prstGeom>
          <a:noFill/>
        </p:spPr>
        <p:txBody>
          <a:bodyPr wrap="square" rtlCol="0">
            <a:spAutoFit/>
          </a:bodyPr>
          <a:lstStyle/>
          <a:p>
            <a:r>
              <a:rPr lang="en-US" sz="2800" dirty="0"/>
              <a:t>One of the panelists was Dr. </a:t>
            </a:r>
            <a:r>
              <a:rPr lang="en-US" sz="2800" dirty="0" err="1"/>
              <a:t>Harsha</a:t>
            </a:r>
            <a:r>
              <a:rPr lang="en-US" sz="2800" dirty="0"/>
              <a:t> </a:t>
            </a:r>
            <a:r>
              <a:rPr lang="en-US" sz="2800" dirty="0" err="1"/>
              <a:t>Subasinghe</a:t>
            </a:r>
            <a:r>
              <a:rPr lang="en-US" sz="2800" dirty="0"/>
              <a:t> – Founder &amp; CEO of </a:t>
            </a:r>
            <a:r>
              <a:rPr lang="en-US" sz="2800" dirty="0" err="1"/>
              <a:t>CodeGen</a:t>
            </a:r>
            <a:r>
              <a:rPr lang="en-US" sz="2800" dirty="0"/>
              <a:t>. </a:t>
            </a:r>
          </a:p>
          <a:p>
            <a:r>
              <a:rPr lang="en-US" sz="2800" dirty="0"/>
              <a:t>He shared that our ancestors were innovators. They built amazing things that we’ve yet to fully understand. </a:t>
            </a:r>
          </a:p>
          <a:p>
            <a:r>
              <a:rPr lang="en-US" sz="2800" b="1" dirty="0"/>
              <a:t>But over the past few centuries</a:t>
            </a:r>
            <a:r>
              <a:rPr lang="en-US" sz="2800" dirty="0"/>
              <a:t>, we’ve lost these skills. And today, we are in </a:t>
            </a:r>
          </a:p>
          <a:p>
            <a:r>
              <a:rPr lang="en-US" sz="2800" dirty="0"/>
              <a:t>stagnation.</a:t>
            </a:r>
          </a:p>
        </p:txBody>
      </p:sp>
    </p:spTree>
    <p:extLst>
      <p:ext uri="{BB962C8B-B14F-4D97-AF65-F5344CB8AC3E}">
        <p14:creationId xmlns:p14="http://schemas.microsoft.com/office/powerpoint/2010/main" val="1960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3539430"/>
          </a:xfrm>
          <a:prstGeom prst="rect">
            <a:avLst/>
          </a:prstGeom>
        </p:spPr>
        <p:txBody>
          <a:bodyPr wrap="square">
            <a:spAutoFit/>
          </a:bodyPr>
          <a:lstStyle/>
          <a:p>
            <a:pPr lvl="0" eaLnBrk="0" fontAlgn="base" hangingPunct="0">
              <a:spcBef>
                <a:spcPct val="0"/>
              </a:spcBef>
              <a:spcAft>
                <a:spcPct val="0"/>
              </a:spcAft>
            </a:pPr>
            <a:r>
              <a:rPr lang="en-US" sz="3200" dirty="0" err="1">
                <a:solidFill>
                  <a:srgbClr val="222222"/>
                </a:solidFill>
                <a:latin typeface="Verdana" panose="020B0604030504040204" pitchFamily="34" charset="0"/>
              </a:rPr>
              <a:t>Heminda</a:t>
            </a:r>
            <a:r>
              <a:rPr lang="en-US" sz="3200" dirty="0">
                <a:solidFill>
                  <a:srgbClr val="222222"/>
                </a:solidFill>
                <a:latin typeface="Verdana" panose="020B0604030504040204" pitchFamily="34" charset="0"/>
              </a:rPr>
              <a:t> </a:t>
            </a:r>
            <a:r>
              <a:rPr lang="en-US" sz="3200" dirty="0" err="1">
                <a:solidFill>
                  <a:srgbClr val="222222"/>
                </a:solidFill>
                <a:latin typeface="Verdana" panose="020B0604030504040204" pitchFamily="34" charset="0"/>
              </a:rPr>
              <a:t>Jayaweera</a:t>
            </a:r>
            <a:r>
              <a:rPr lang="en-US" sz="3200" dirty="0">
                <a:solidFill>
                  <a:srgbClr val="222222"/>
                </a:solidFill>
                <a:latin typeface="Verdana" panose="020B0604030504040204" pitchFamily="34" charset="0"/>
              </a:rPr>
              <a:t> – the co-founder of Venture Frontier Lanka, echoed similar statements. He believed that Sri Lanka should specialize in a particular area of technology. Furthermore, he emphasized the need to </a:t>
            </a:r>
            <a:r>
              <a:rPr lang="en-US" sz="3200" i="1" dirty="0">
                <a:solidFill>
                  <a:srgbClr val="222222"/>
                </a:solidFill>
                <a:latin typeface="Verdana" panose="020B0604030504040204" pitchFamily="34" charset="0"/>
              </a:rPr>
              <a:t>promote entrepreneurship beyond Colombo</a:t>
            </a:r>
            <a:r>
              <a:rPr lang="en-US" sz="3200" dirty="0">
                <a:solidFill>
                  <a:srgbClr val="222222"/>
                </a:solidFill>
                <a:latin typeface="Verdana" panose="020B0604030504040204" pitchFamily="34" charset="0"/>
              </a:rPr>
              <a:t>. </a:t>
            </a:r>
            <a:r>
              <a:rPr lang="en-US" sz="3200" b="1" dirty="0">
                <a:solidFill>
                  <a:srgbClr val="222222"/>
                </a:solidFill>
                <a:latin typeface="Verdana" panose="020B0604030504040204" pitchFamily="34" charset="0"/>
              </a:rPr>
              <a:t>“But if you wait for the government to provide everything then nothing will happen,” stated </a:t>
            </a:r>
            <a:r>
              <a:rPr lang="en-US" sz="3200" b="1" dirty="0" err="1">
                <a:solidFill>
                  <a:srgbClr val="222222"/>
                </a:solidFill>
                <a:latin typeface="Verdana" panose="020B0604030504040204" pitchFamily="34" charset="0"/>
              </a:rPr>
              <a:t>Heminda</a:t>
            </a:r>
            <a:r>
              <a:rPr lang="en-US" sz="3200" b="1" dirty="0">
                <a:solidFill>
                  <a:srgbClr val="222222"/>
                </a:solidFill>
                <a:latin typeface="Verdana" panose="020B0604030504040204" pitchFamily="34" charset="0"/>
              </a:rPr>
              <a:t>.</a:t>
            </a:r>
          </a:p>
        </p:txBody>
      </p:sp>
      <p:sp>
        <p:nvSpPr>
          <p:cNvPr id="7" name="TextBox 6"/>
          <p:cNvSpPr txBox="1"/>
          <p:nvPr/>
        </p:nvSpPr>
        <p:spPr>
          <a:xfrm>
            <a:off x="33867" y="4216400"/>
            <a:ext cx="11553575" cy="1200329"/>
          </a:xfrm>
          <a:prstGeom prst="rect">
            <a:avLst/>
          </a:prstGeom>
          <a:noFill/>
        </p:spPr>
        <p:txBody>
          <a:bodyPr wrap="square" rtlCol="0">
            <a:spAutoFit/>
          </a:bodyPr>
          <a:lstStyle/>
          <a:p>
            <a:r>
              <a:rPr lang="en-US" sz="3600" dirty="0"/>
              <a:t>He attached the following telling photograph to stress his viewpoint</a:t>
            </a:r>
          </a:p>
        </p:txBody>
      </p:sp>
    </p:spTree>
    <p:extLst>
      <p:ext uri="{BB962C8B-B14F-4D97-AF65-F5344CB8AC3E}">
        <p14:creationId xmlns:p14="http://schemas.microsoft.com/office/powerpoint/2010/main" val="363132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f we wait for the government then nothing will ever happen (Image credits: Dharshana Manamendra)"/>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093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273225"/>
            <a:ext cx="10561353" cy="584775"/>
          </a:xfrm>
          <a:prstGeom prst="rect">
            <a:avLst/>
          </a:prstGeom>
          <a:solidFill>
            <a:schemeClr val="tx1"/>
          </a:solidFill>
        </p:spPr>
        <p:txBody>
          <a:bodyPr wrap="none" rtlCol="0">
            <a:spAutoFit/>
          </a:bodyPr>
          <a:lstStyle/>
          <a:p>
            <a:r>
              <a:rPr lang="en-US" sz="3200" dirty="0">
                <a:solidFill>
                  <a:srgbClr val="FFFF00"/>
                </a:solidFill>
              </a:rPr>
              <a:t>I generously call it deep thought but others may call it deep </a:t>
            </a:r>
            <a:r>
              <a:rPr lang="en-US" sz="3200" dirty="0" err="1">
                <a:solidFill>
                  <a:srgbClr val="FFFF00"/>
                </a:solidFill>
              </a:rPr>
              <a:t>s..t</a:t>
            </a:r>
            <a:endParaRPr lang="en-US" sz="3200" dirty="0">
              <a:solidFill>
                <a:srgbClr val="FFFF00"/>
              </a:solidFill>
            </a:endParaRPr>
          </a:p>
        </p:txBody>
      </p:sp>
    </p:spTree>
    <p:extLst>
      <p:ext uri="{BB962C8B-B14F-4D97-AF65-F5344CB8AC3E}">
        <p14:creationId xmlns:p14="http://schemas.microsoft.com/office/powerpoint/2010/main" val="201157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3914"/>
            <a:ext cx="12191999" cy="2677656"/>
          </a:xfrm>
          <a:prstGeom prst="rect">
            <a:avLst/>
          </a:prstGeom>
        </p:spPr>
        <p:txBody>
          <a:bodyPr wrap="square">
            <a:spAutoFit/>
          </a:bodyPr>
          <a:lstStyle/>
          <a:p>
            <a:r>
              <a:rPr lang="en-US" sz="2400" dirty="0">
                <a:solidFill>
                  <a:srgbClr val="0A1633"/>
                </a:solidFill>
                <a:latin typeface="Crete Round"/>
              </a:rPr>
              <a:t>Sri Lanka climbs two places in latest innovation rankings</a:t>
            </a:r>
          </a:p>
          <a:p>
            <a:endParaRPr lang="en-US" dirty="0">
              <a:solidFill>
                <a:srgbClr val="0A1633"/>
              </a:solidFill>
              <a:latin typeface="Crete Round"/>
            </a:endParaRPr>
          </a:p>
          <a:p>
            <a:r>
              <a:rPr lang="en-US" dirty="0">
                <a:solidFill>
                  <a:srgbClr val="707070"/>
                </a:solidFill>
                <a:latin typeface="PT Sans"/>
              </a:rPr>
              <a:t>12 July 2018 </a:t>
            </a:r>
          </a:p>
          <a:p>
            <a:endParaRPr lang="en-US" dirty="0">
              <a:solidFill>
                <a:srgbClr val="707070"/>
              </a:solidFill>
              <a:latin typeface="PT Sans"/>
            </a:endParaRPr>
          </a:p>
          <a:p>
            <a:r>
              <a:rPr lang="en-US" dirty="0">
                <a:solidFill>
                  <a:srgbClr val="707070"/>
                </a:solidFill>
                <a:latin typeface="PT Sans"/>
              </a:rPr>
              <a:t>10:01 am </a:t>
            </a:r>
          </a:p>
          <a:p>
            <a:r>
              <a:rPr lang="en-US" dirty="0">
                <a:solidFill>
                  <a:srgbClr val="FFFFFF"/>
                </a:solidFill>
                <a:latin typeface="helvetica neue"/>
              </a:rPr>
              <a:t>Google </a:t>
            </a:r>
            <a:r>
              <a:rPr lang="en-US" sz="2400" b="1" dirty="0">
                <a:solidFill>
                  <a:srgbClr val="FFFFFF"/>
                </a:solidFill>
                <a:latin typeface="helvetica neue"/>
              </a:rPr>
              <a:t>BookmarkFacebookMore1</a:t>
            </a:r>
            <a:r>
              <a:rPr lang="en-US" sz="2400" b="1" dirty="0"/>
              <a:t>The Global Innovation Index (GII), </a:t>
            </a:r>
            <a:r>
              <a:rPr lang="en-US" sz="2400" dirty="0"/>
              <a:t>a collaboration between Cornell University, INSEAD and the World Intellectual Property </a:t>
            </a:r>
            <a:r>
              <a:rPr lang="en-US" sz="2400" dirty="0" err="1"/>
              <a:t>Organisation</a:t>
            </a:r>
            <a:r>
              <a:rPr lang="en-US" sz="2400" dirty="0"/>
              <a:t> (WIPO), placed Sri Lanka at the 88th position, out of 126 countries in its 2018 edition, up from 90th place in 2017. </a:t>
            </a:r>
          </a:p>
        </p:txBody>
      </p:sp>
      <p:sp>
        <p:nvSpPr>
          <p:cNvPr id="7" name="Rectangle 7"/>
          <p:cNvSpPr>
            <a:spLocks noChangeArrowheads="1"/>
          </p:cNvSpPr>
          <p:nvPr/>
        </p:nvSpPr>
        <p:spPr bwMode="auto">
          <a:xfrm>
            <a:off x="-1" y="-292612"/>
            <a:ext cx="114455353" cy="630942"/>
          </a:xfrm>
          <a:prstGeom prst="rect">
            <a:avLst/>
          </a:prstGeom>
          <a:solidFill>
            <a:srgbClr val="FBFB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rgbClr val="007BFF"/>
                </a:solidFill>
                <a:effectLst/>
                <a:latin typeface="-apple-system"/>
                <a:hlinkClick r:id="rId2"/>
              </a:rPr>
              <a:t>  </a:t>
            </a:r>
            <a:r>
              <a:rPr kumimoji="0" lang="en-US" sz="2500" b="0" i="0" u="none" strike="noStrike" cap="none" normalizeH="0" baseline="0">
                <a:ln>
                  <a:noFill/>
                </a:ln>
                <a:solidFill>
                  <a:srgbClr val="007BFF"/>
                </a:solidFill>
                <a:effectLst/>
                <a:latin typeface="-apple-system"/>
              </a:rPr>
              <a:t> </a:t>
            </a:r>
            <a:r>
              <a:rPr kumimoji="0" lang="en-US" sz="1200" b="0" i="0" u="none" strike="noStrike" cap="none" normalizeH="0" baseline="0">
                <a:ln>
                  <a:noFill/>
                </a:ln>
                <a:solidFill>
                  <a:srgbClr val="007BFF"/>
                </a:solidFill>
                <a:effectLst/>
                <a:latin typeface="-apple-system"/>
              </a:rPr>
              <a:t>                          </a:t>
            </a:r>
            <a:endParaRPr kumimoji="0" lang="en-US" sz="9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0A1633"/>
                </a:solidFill>
                <a:effectLst/>
                <a:latin typeface="PT Sans"/>
              </a:rPr>
              <a:t>Tue, 19 Mar 2019</a:t>
            </a:r>
            <a:endParaRPr kumimoji="0" lang="en-US" sz="1200" b="0" i="0" u="none" strike="noStrike" cap="none" normalizeH="0" baseline="0">
              <a:ln>
                <a:noFill/>
              </a:ln>
              <a:solidFill>
                <a:srgbClr val="007BFF"/>
              </a:solidFill>
              <a:effectLst/>
              <a:latin typeface="-apple-system"/>
            </a:endParaRPr>
          </a:p>
        </p:txBody>
      </p:sp>
      <p:pic>
        <p:nvPicPr>
          <p:cNvPr id="1032" name="Picture 8" descr="http://www.dailymirror.lk/assets/images/log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933" y="845281"/>
            <a:ext cx="2617076" cy="924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 y="5042118"/>
            <a:ext cx="12191999" cy="1815882"/>
          </a:xfrm>
          <a:prstGeom prst="rect">
            <a:avLst/>
          </a:prstGeom>
          <a:solidFill>
            <a:schemeClr val="bg1"/>
          </a:solidFill>
        </p:spPr>
        <p:txBody>
          <a:bodyPr wrap="square" rtlCol="0">
            <a:spAutoFit/>
          </a:bodyPr>
          <a:lstStyle/>
          <a:p>
            <a:r>
              <a:rPr lang="en-US" sz="2800" dirty="0"/>
              <a:t>The slow progress in the index rankings reflects Sri Lanka’s </a:t>
            </a:r>
            <a:r>
              <a:rPr lang="en-US" sz="2800" b="1" dirty="0"/>
              <a:t>weak political and regulatory environment, </a:t>
            </a:r>
            <a:r>
              <a:rPr lang="en-US" sz="2800" b="1" dirty="0">
                <a:solidFill>
                  <a:srgbClr val="FF0000"/>
                </a:solidFill>
              </a:rPr>
              <a:t>poor spending and performance in human capital and research </a:t>
            </a:r>
            <a:r>
              <a:rPr lang="en-US" sz="2800" b="1" dirty="0"/>
              <a:t>and </a:t>
            </a:r>
            <a:r>
              <a:rPr lang="en-US" sz="2800" b="1" dirty="0">
                <a:solidFill>
                  <a:srgbClr val="0070C0"/>
                </a:solidFill>
              </a:rPr>
              <a:t>difficultly in accessing the credit in funding innovations </a:t>
            </a:r>
            <a:r>
              <a:rPr lang="en-US" sz="2800" dirty="0"/>
              <a:t>– the same criteria which fared poorly even in 2017. </a:t>
            </a:r>
          </a:p>
        </p:txBody>
      </p:sp>
      <p:sp>
        <p:nvSpPr>
          <p:cNvPr id="5" name="TextBox 4"/>
          <p:cNvSpPr txBox="1"/>
          <p:nvPr/>
        </p:nvSpPr>
        <p:spPr>
          <a:xfrm>
            <a:off x="-2" y="3522937"/>
            <a:ext cx="12191998" cy="1384995"/>
          </a:xfrm>
          <a:prstGeom prst="rect">
            <a:avLst/>
          </a:prstGeom>
          <a:noFill/>
        </p:spPr>
        <p:txBody>
          <a:bodyPr wrap="square" rtlCol="0">
            <a:spAutoFit/>
          </a:bodyPr>
          <a:lstStyle/>
          <a:p>
            <a:r>
              <a:rPr lang="en-US" sz="2800" dirty="0"/>
              <a:t>Sri Lanka has made two-position improvement in the 2018 innovation rankings as </a:t>
            </a:r>
          </a:p>
          <a:p>
            <a:r>
              <a:rPr lang="en-US" sz="2800" dirty="0"/>
              <a:t>the country made some limited progress in general infrastructure, ecological </a:t>
            </a:r>
          </a:p>
          <a:p>
            <a:r>
              <a:rPr lang="en-US" sz="2800" dirty="0"/>
              <a:t>sustainability and knowledge and technology outputs, supporting such innovation</a:t>
            </a:r>
          </a:p>
        </p:txBody>
      </p:sp>
    </p:spTree>
    <p:extLst>
      <p:ext uri="{BB962C8B-B14F-4D97-AF65-F5344CB8AC3E}">
        <p14:creationId xmlns:p14="http://schemas.microsoft.com/office/powerpoint/2010/main" val="264660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342931" cy="1200329"/>
          </a:xfrm>
          <a:prstGeom prst="rect">
            <a:avLst/>
          </a:prstGeom>
          <a:noFill/>
        </p:spPr>
        <p:txBody>
          <a:bodyPr wrap="none" rtlCol="0">
            <a:spAutoFit/>
          </a:bodyPr>
          <a:lstStyle/>
          <a:p>
            <a:r>
              <a:rPr lang="en-US" sz="3600" dirty="0"/>
              <a:t>Historically what can Sri Lanka be proud of in terms of innovation</a:t>
            </a:r>
          </a:p>
          <a:p>
            <a:r>
              <a:rPr lang="en-US" sz="3600" dirty="0"/>
              <a:t> on a global scale?</a:t>
            </a:r>
          </a:p>
        </p:txBody>
      </p:sp>
      <p:sp>
        <p:nvSpPr>
          <p:cNvPr id="3" name="TextBox 2"/>
          <p:cNvSpPr txBox="1"/>
          <p:nvPr/>
        </p:nvSpPr>
        <p:spPr>
          <a:xfrm>
            <a:off x="0" y="2292866"/>
            <a:ext cx="11425948" cy="646331"/>
          </a:xfrm>
          <a:prstGeom prst="rect">
            <a:avLst/>
          </a:prstGeom>
          <a:noFill/>
        </p:spPr>
        <p:txBody>
          <a:bodyPr wrap="none" rtlCol="0">
            <a:spAutoFit/>
          </a:bodyPr>
          <a:lstStyle/>
          <a:p>
            <a:r>
              <a:rPr lang="en-US" dirty="0"/>
              <a:t>1.  </a:t>
            </a:r>
            <a:r>
              <a:rPr lang="en-US" sz="3600" dirty="0"/>
              <a:t>Dedicated buildings and surroundings for illness - hospitals</a:t>
            </a:r>
          </a:p>
        </p:txBody>
      </p:sp>
      <p:sp>
        <p:nvSpPr>
          <p:cNvPr id="4" name="TextBox 3"/>
          <p:cNvSpPr txBox="1"/>
          <p:nvPr/>
        </p:nvSpPr>
        <p:spPr>
          <a:xfrm>
            <a:off x="0" y="4031735"/>
            <a:ext cx="12351395" cy="1200329"/>
          </a:xfrm>
          <a:prstGeom prst="rect">
            <a:avLst/>
          </a:prstGeom>
          <a:noFill/>
        </p:spPr>
        <p:txBody>
          <a:bodyPr wrap="none" rtlCol="0">
            <a:spAutoFit/>
          </a:bodyPr>
          <a:lstStyle/>
          <a:p>
            <a:r>
              <a:rPr lang="en-US" dirty="0"/>
              <a:t>2</a:t>
            </a:r>
            <a:r>
              <a:rPr lang="en-US" sz="3600" dirty="0"/>
              <a:t>. The hydraulic civilization – damming of rivers, building of tanks,</a:t>
            </a:r>
          </a:p>
          <a:p>
            <a:r>
              <a:rPr lang="en-US" sz="3600" dirty="0"/>
              <a:t> control of water flow (irrigation) for agriculture</a:t>
            </a:r>
          </a:p>
        </p:txBody>
      </p:sp>
      <p:sp>
        <p:nvSpPr>
          <p:cNvPr id="5" name="TextBox 4"/>
          <p:cNvSpPr txBox="1"/>
          <p:nvPr/>
        </p:nvSpPr>
        <p:spPr>
          <a:xfrm>
            <a:off x="0" y="6214537"/>
            <a:ext cx="8511625" cy="646331"/>
          </a:xfrm>
          <a:prstGeom prst="rect">
            <a:avLst/>
          </a:prstGeom>
          <a:noFill/>
        </p:spPr>
        <p:txBody>
          <a:bodyPr wrap="none" rtlCol="0">
            <a:spAutoFit/>
          </a:bodyPr>
          <a:lstStyle/>
          <a:p>
            <a:r>
              <a:rPr lang="en-US" dirty="0"/>
              <a:t>3.  </a:t>
            </a:r>
            <a:r>
              <a:rPr lang="en-US" sz="3600" dirty="0"/>
              <a:t>The architecture of the </a:t>
            </a:r>
            <a:r>
              <a:rPr lang="en-US" sz="3600" dirty="0" err="1"/>
              <a:t>Chaitya</a:t>
            </a:r>
            <a:r>
              <a:rPr lang="en-US" sz="3600" dirty="0"/>
              <a:t> or </a:t>
            </a:r>
            <a:r>
              <a:rPr lang="en-US" sz="3600" dirty="0" err="1"/>
              <a:t>Daagoba</a:t>
            </a:r>
            <a:endParaRPr lang="en-US" sz="3600" dirty="0"/>
          </a:p>
        </p:txBody>
      </p:sp>
    </p:spTree>
    <p:extLst>
      <p:ext uri="{BB962C8B-B14F-4D97-AF65-F5344CB8AC3E}">
        <p14:creationId xmlns:p14="http://schemas.microsoft.com/office/powerpoint/2010/main" val="27185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13" y="542924"/>
            <a:ext cx="1428750" cy="371475"/>
          </a:xfrm>
          <a:prstGeom prst="rect">
            <a:avLst/>
          </a:prstGeom>
          <a:noFill/>
        </p:spPr>
        <p:txBody>
          <a:bodyPr wrap="square" rtlCol="0">
            <a:spAutoFit/>
          </a:bodyPr>
          <a:lstStyle/>
          <a:p>
            <a:r>
              <a:rPr lang="en-US" dirty="0"/>
              <a:t>INNOVATION</a:t>
            </a:r>
          </a:p>
        </p:txBody>
      </p:sp>
      <p:sp>
        <p:nvSpPr>
          <p:cNvPr id="3" name="TextBox 2"/>
          <p:cNvSpPr txBox="1"/>
          <p:nvPr/>
        </p:nvSpPr>
        <p:spPr>
          <a:xfrm>
            <a:off x="2552699" y="542924"/>
            <a:ext cx="1871663" cy="369332"/>
          </a:xfrm>
          <a:prstGeom prst="rect">
            <a:avLst/>
          </a:prstGeom>
          <a:noFill/>
        </p:spPr>
        <p:txBody>
          <a:bodyPr wrap="square" rtlCol="0">
            <a:spAutoFit/>
          </a:bodyPr>
          <a:lstStyle/>
          <a:p>
            <a:r>
              <a:rPr lang="en-US" dirty="0">
                <a:latin typeface="Blackadder ITC" panose="04020505051007020D02" pitchFamily="82" charset="0"/>
              </a:rPr>
              <a:t>INNOVATION</a:t>
            </a:r>
          </a:p>
        </p:txBody>
      </p:sp>
      <p:sp>
        <p:nvSpPr>
          <p:cNvPr id="4" name="TextBox 3"/>
          <p:cNvSpPr txBox="1"/>
          <p:nvPr/>
        </p:nvSpPr>
        <p:spPr>
          <a:xfrm>
            <a:off x="5423030" y="579716"/>
            <a:ext cx="1901695" cy="369332"/>
          </a:xfrm>
          <a:prstGeom prst="rect">
            <a:avLst/>
          </a:prstGeom>
          <a:noFill/>
        </p:spPr>
        <p:txBody>
          <a:bodyPr wrap="square" rtlCol="0">
            <a:spAutoFit/>
          </a:bodyPr>
          <a:lstStyle/>
          <a:p>
            <a:r>
              <a:rPr lang="en-US" dirty="0">
                <a:latin typeface="Bradley Hand ITC" panose="03070402050302030203" pitchFamily="66" charset="0"/>
              </a:rPr>
              <a:t>INNOVATION</a:t>
            </a:r>
          </a:p>
        </p:txBody>
      </p:sp>
      <p:sp>
        <p:nvSpPr>
          <p:cNvPr id="5" name="TextBox 4"/>
          <p:cNvSpPr txBox="1"/>
          <p:nvPr/>
        </p:nvSpPr>
        <p:spPr>
          <a:xfrm>
            <a:off x="8551610" y="542924"/>
            <a:ext cx="1447801" cy="369332"/>
          </a:xfrm>
          <a:prstGeom prst="rect">
            <a:avLst/>
          </a:prstGeom>
          <a:noFill/>
        </p:spPr>
        <p:txBody>
          <a:bodyPr wrap="square" rtlCol="0">
            <a:spAutoFit/>
          </a:bodyPr>
          <a:lstStyle/>
          <a:p>
            <a:r>
              <a:rPr lang="en-US" dirty="0"/>
              <a:t>INNOVATION</a:t>
            </a:r>
          </a:p>
        </p:txBody>
      </p:sp>
      <p:sp>
        <p:nvSpPr>
          <p:cNvPr id="6" name="TextBox 5"/>
          <p:cNvSpPr txBox="1"/>
          <p:nvPr/>
        </p:nvSpPr>
        <p:spPr>
          <a:xfrm>
            <a:off x="328613" y="1666874"/>
            <a:ext cx="1428750" cy="371475"/>
          </a:xfrm>
          <a:prstGeom prst="rect">
            <a:avLst/>
          </a:prstGeom>
          <a:noFill/>
        </p:spPr>
        <p:txBody>
          <a:bodyPr wrap="square" rtlCol="0">
            <a:spAutoFit/>
          </a:bodyPr>
          <a:lstStyle/>
          <a:p>
            <a:r>
              <a:rPr lang="en-US" dirty="0">
                <a:latin typeface="Brush Script MT" panose="03060802040406070304" pitchFamily="66" charset="0"/>
              </a:rPr>
              <a:t>INNOVATION</a:t>
            </a:r>
          </a:p>
        </p:txBody>
      </p:sp>
      <p:sp>
        <p:nvSpPr>
          <p:cNvPr id="7" name="TextBox 6"/>
          <p:cNvSpPr txBox="1"/>
          <p:nvPr/>
        </p:nvSpPr>
        <p:spPr>
          <a:xfrm>
            <a:off x="2552700" y="1666874"/>
            <a:ext cx="1428750" cy="371475"/>
          </a:xfrm>
          <a:prstGeom prst="rect">
            <a:avLst/>
          </a:prstGeom>
          <a:noFill/>
        </p:spPr>
        <p:txBody>
          <a:bodyPr wrap="square" rtlCol="0">
            <a:spAutoFit/>
          </a:bodyPr>
          <a:lstStyle/>
          <a:p>
            <a:r>
              <a:rPr lang="en-US" dirty="0">
                <a:latin typeface="Britannic Bold" panose="020B0903060703020204" pitchFamily="34" charset="0"/>
              </a:rPr>
              <a:t>INNOVATION</a:t>
            </a:r>
          </a:p>
        </p:txBody>
      </p:sp>
      <p:sp>
        <p:nvSpPr>
          <p:cNvPr id="8" name="TextBox 7"/>
          <p:cNvSpPr txBox="1"/>
          <p:nvPr/>
        </p:nvSpPr>
        <p:spPr>
          <a:xfrm>
            <a:off x="4538662" y="1638297"/>
            <a:ext cx="1743076" cy="369332"/>
          </a:xfrm>
          <a:prstGeom prst="rect">
            <a:avLst/>
          </a:prstGeom>
          <a:noFill/>
        </p:spPr>
        <p:txBody>
          <a:bodyPr wrap="square" rtlCol="0">
            <a:spAutoFit/>
          </a:bodyPr>
          <a:lstStyle/>
          <a:p>
            <a:r>
              <a:rPr lang="en-US" dirty="0">
                <a:latin typeface="Forte" panose="03060902040502070203" pitchFamily="66" charset="0"/>
              </a:rPr>
              <a:t>INNOVATION</a:t>
            </a:r>
          </a:p>
        </p:txBody>
      </p:sp>
      <p:sp>
        <p:nvSpPr>
          <p:cNvPr id="9" name="TextBox 8"/>
          <p:cNvSpPr txBox="1"/>
          <p:nvPr/>
        </p:nvSpPr>
        <p:spPr>
          <a:xfrm>
            <a:off x="6610350" y="1609722"/>
            <a:ext cx="1428750" cy="371475"/>
          </a:xfrm>
          <a:prstGeom prst="rect">
            <a:avLst/>
          </a:prstGeom>
          <a:noFill/>
        </p:spPr>
        <p:txBody>
          <a:bodyPr wrap="square" rtlCol="0">
            <a:spAutoFit/>
          </a:bodyPr>
          <a:lstStyle/>
          <a:p>
            <a:r>
              <a:rPr lang="en-US" dirty="0">
                <a:latin typeface="Chiller" panose="04020404031007020602" pitchFamily="82" charset="0"/>
              </a:rPr>
              <a:t>INNOVATION</a:t>
            </a:r>
          </a:p>
        </p:txBody>
      </p:sp>
      <p:sp>
        <p:nvSpPr>
          <p:cNvPr id="10" name="TextBox 9"/>
          <p:cNvSpPr txBox="1"/>
          <p:nvPr/>
        </p:nvSpPr>
        <p:spPr>
          <a:xfrm>
            <a:off x="223838" y="2705097"/>
            <a:ext cx="2057400" cy="369332"/>
          </a:xfrm>
          <a:prstGeom prst="rect">
            <a:avLst/>
          </a:prstGeom>
          <a:noFill/>
        </p:spPr>
        <p:txBody>
          <a:bodyPr wrap="square" rtlCol="0">
            <a:spAutoFit/>
          </a:bodyPr>
          <a:lstStyle/>
          <a:p>
            <a:r>
              <a:rPr lang="en-US" dirty="0">
                <a:latin typeface="Harlow Solid Italic" panose="04030604020F02020D02" pitchFamily="82" charset="0"/>
              </a:rPr>
              <a:t>INNOVATION</a:t>
            </a:r>
          </a:p>
        </p:txBody>
      </p:sp>
      <p:sp>
        <p:nvSpPr>
          <p:cNvPr id="11" name="TextBox 10"/>
          <p:cNvSpPr txBox="1"/>
          <p:nvPr/>
        </p:nvSpPr>
        <p:spPr>
          <a:xfrm>
            <a:off x="2424113" y="2733673"/>
            <a:ext cx="1895476" cy="369332"/>
          </a:xfrm>
          <a:prstGeom prst="rect">
            <a:avLst/>
          </a:prstGeom>
          <a:noFill/>
        </p:spPr>
        <p:txBody>
          <a:bodyPr wrap="square" rtlCol="0">
            <a:spAutoFit/>
          </a:bodyPr>
          <a:lstStyle/>
          <a:p>
            <a:r>
              <a:rPr lang="en-US" dirty="0">
                <a:latin typeface="Jokerman" panose="04090605060D06020702" pitchFamily="82" charset="0"/>
              </a:rPr>
              <a:t>INNOVATION</a:t>
            </a:r>
          </a:p>
        </p:txBody>
      </p:sp>
      <p:sp>
        <p:nvSpPr>
          <p:cNvPr id="12" name="TextBox 11"/>
          <p:cNvSpPr txBox="1"/>
          <p:nvPr/>
        </p:nvSpPr>
        <p:spPr>
          <a:xfrm>
            <a:off x="4424362" y="2705097"/>
            <a:ext cx="2185987" cy="369332"/>
          </a:xfrm>
          <a:prstGeom prst="rect">
            <a:avLst/>
          </a:prstGeom>
          <a:noFill/>
        </p:spPr>
        <p:txBody>
          <a:bodyPr wrap="square" rtlCol="0">
            <a:spAutoFit/>
          </a:bodyPr>
          <a:lstStyle/>
          <a:p>
            <a:r>
              <a:rPr lang="en-US" dirty="0">
                <a:latin typeface="Lucida Calligraphy" panose="03010101010101010101" pitchFamily="66" charset="0"/>
              </a:rPr>
              <a:t>INNOVATION</a:t>
            </a:r>
          </a:p>
        </p:txBody>
      </p:sp>
      <p:sp>
        <p:nvSpPr>
          <p:cNvPr id="13" name="TextBox 12"/>
          <p:cNvSpPr txBox="1"/>
          <p:nvPr/>
        </p:nvSpPr>
        <p:spPr>
          <a:xfrm>
            <a:off x="6438901" y="2705097"/>
            <a:ext cx="1428750" cy="371475"/>
          </a:xfrm>
          <a:prstGeom prst="rect">
            <a:avLst/>
          </a:prstGeom>
          <a:noFill/>
        </p:spPr>
        <p:txBody>
          <a:bodyPr wrap="square" rtlCol="0">
            <a:spAutoFit/>
          </a:bodyPr>
          <a:lstStyle/>
          <a:p>
            <a:r>
              <a:rPr lang="en-US" dirty="0"/>
              <a:t>INNOVATION</a:t>
            </a:r>
          </a:p>
        </p:txBody>
      </p:sp>
      <p:sp>
        <p:nvSpPr>
          <p:cNvPr id="14" name="TextBox 13"/>
          <p:cNvSpPr txBox="1"/>
          <p:nvPr/>
        </p:nvSpPr>
        <p:spPr>
          <a:xfrm>
            <a:off x="342901" y="3743320"/>
            <a:ext cx="2970454" cy="369332"/>
          </a:xfrm>
          <a:prstGeom prst="rect">
            <a:avLst/>
          </a:prstGeom>
          <a:noFill/>
        </p:spPr>
        <p:txBody>
          <a:bodyPr wrap="square" rtlCol="0">
            <a:spAutoFit/>
          </a:bodyPr>
          <a:lstStyle/>
          <a:p>
            <a:r>
              <a:rPr lang="en-US" dirty="0">
                <a:latin typeface="Matura MT Script Capitals" panose="03020802060602070202" pitchFamily="66" charset="0"/>
              </a:rPr>
              <a:t>INNOVATION</a:t>
            </a:r>
          </a:p>
        </p:txBody>
      </p:sp>
      <p:sp>
        <p:nvSpPr>
          <p:cNvPr id="16" name="TextBox 15"/>
          <p:cNvSpPr txBox="1"/>
          <p:nvPr/>
        </p:nvSpPr>
        <p:spPr>
          <a:xfrm>
            <a:off x="3785781" y="3729028"/>
            <a:ext cx="1821389" cy="369332"/>
          </a:xfrm>
          <a:prstGeom prst="rect">
            <a:avLst/>
          </a:prstGeom>
          <a:noFill/>
        </p:spPr>
        <p:txBody>
          <a:bodyPr wrap="square" rtlCol="0">
            <a:spAutoFit/>
          </a:bodyPr>
          <a:lstStyle/>
          <a:p>
            <a:r>
              <a:rPr lang="en-US" dirty="0">
                <a:latin typeface="Vladimir Script" panose="03050402040407070305" pitchFamily="66" charset="0"/>
              </a:rPr>
              <a:t>INNOVATION</a:t>
            </a:r>
          </a:p>
        </p:txBody>
      </p:sp>
      <p:sp>
        <p:nvSpPr>
          <p:cNvPr id="17" name="TextBox 16"/>
          <p:cNvSpPr txBox="1"/>
          <p:nvPr/>
        </p:nvSpPr>
        <p:spPr>
          <a:xfrm>
            <a:off x="6453189" y="3729028"/>
            <a:ext cx="2099140" cy="369332"/>
          </a:xfrm>
          <a:prstGeom prst="rect">
            <a:avLst/>
          </a:prstGeom>
          <a:noFill/>
        </p:spPr>
        <p:txBody>
          <a:bodyPr wrap="square" rtlCol="0">
            <a:spAutoFit/>
          </a:bodyPr>
          <a:lstStyle/>
          <a:p>
            <a:r>
              <a:rPr lang="en-US" dirty="0">
                <a:latin typeface="Old English Text MT" panose="03040902040508030806" pitchFamily="66" charset="0"/>
              </a:rPr>
              <a:t>INNOVATION</a:t>
            </a:r>
          </a:p>
        </p:txBody>
      </p:sp>
      <p:sp>
        <p:nvSpPr>
          <p:cNvPr id="18" name="TextBox 17"/>
          <p:cNvSpPr txBox="1"/>
          <p:nvPr/>
        </p:nvSpPr>
        <p:spPr>
          <a:xfrm>
            <a:off x="121164" y="4680461"/>
            <a:ext cx="3272397" cy="369332"/>
          </a:xfrm>
          <a:prstGeom prst="rect">
            <a:avLst/>
          </a:prstGeom>
          <a:noFill/>
        </p:spPr>
        <p:txBody>
          <a:bodyPr wrap="square" rtlCol="0">
            <a:spAutoFit/>
          </a:bodyPr>
          <a:lstStyle/>
          <a:p>
            <a:r>
              <a:rPr lang="en-US" dirty="0">
                <a:latin typeface="Wide Latin" panose="020A0A07050505020404" pitchFamily="18" charset="0"/>
              </a:rPr>
              <a:t>INNOVATION</a:t>
            </a:r>
          </a:p>
        </p:txBody>
      </p:sp>
      <p:sp>
        <p:nvSpPr>
          <p:cNvPr id="27" name="TextBox 26"/>
          <p:cNvSpPr txBox="1"/>
          <p:nvPr/>
        </p:nvSpPr>
        <p:spPr>
          <a:xfrm>
            <a:off x="8863011" y="1609722"/>
            <a:ext cx="1447801" cy="369332"/>
          </a:xfrm>
          <a:prstGeom prst="rect">
            <a:avLst/>
          </a:prstGeom>
          <a:noFill/>
        </p:spPr>
        <p:txBody>
          <a:bodyPr wrap="square" rtlCol="0">
            <a:spAutoFit/>
          </a:bodyPr>
          <a:lstStyle/>
          <a:p>
            <a:r>
              <a:rPr lang="en-US" dirty="0">
                <a:latin typeface="Freestyle Script" panose="030804020302050B0404" pitchFamily="66" charset="0"/>
              </a:rPr>
              <a:t>INNOVATION</a:t>
            </a:r>
          </a:p>
        </p:txBody>
      </p:sp>
      <p:sp>
        <p:nvSpPr>
          <p:cNvPr id="28" name="TextBox 27"/>
          <p:cNvSpPr txBox="1"/>
          <p:nvPr/>
        </p:nvSpPr>
        <p:spPr>
          <a:xfrm>
            <a:off x="8655871" y="2733673"/>
            <a:ext cx="1983442" cy="369332"/>
          </a:xfrm>
          <a:prstGeom prst="rect">
            <a:avLst/>
          </a:prstGeom>
          <a:noFill/>
        </p:spPr>
        <p:txBody>
          <a:bodyPr wrap="square" rtlCol="0">
            <a:spAutoFit/>
          </a:bodyPr>
          <a:lstStyle/>
          <a:p>
            <a:r>
              <a:rPr lang="en-US" dirty="0">
                <a:latin typeface="Lucida Handwriting" panose="03010101010101010101" pitchFamily="66" charset="0"/>
              </a:rPr>
              <a:t>INNOVATION</a:t>
            </a:r>
          </a:p>
        </p:txBody>
      </p:sp>
      <p:sp>
        <p:nvSpPr>
          <p:cNvPr id="29" name="TextBox 28"/>
          <p:cNvSpPr txBox="1"/>
          <p:nvPr/>
        </p:nvSpPr>
        <p:spPr>
          <a:xfrm>
            <a:off x="8748710" y="3689352"/>
            <a:ext cx="1890603" cy="369332"/>
          </a:xfrm>
          <a:prstGeom prst="rect">
            <a:avLst/>
          </a:prstGeom>
          <a:noFill/>
        </p:spPr>
        <p:txBody>
          <a:bodyPr wrap="square" rtlCol="0">
            <a:spAutoFit/>
          </a:bodyPr>
          <a:lstStyle/>
          <a:p>
            <a:r>
              <a:rPr lang="en-US" dirty="0">
                <a:latin typeface="Rage Italic" panose="03070502040507070304" pitchFamily="66" charset="0"/>
              </a:rPr>
              <a:t>INNOVATION</a:t>
            </a:r>
          </a:p>
        </p:txBody>
      </p:sp>
      <p:sp>
        <p:nvSpPr>
          <p:cNvPr id="15" name="TextBox 14"/>
          <p:cNvSpPr txBox="1"/>
          <p:nvPr/>
        </p:nvSpPr>
        <p:spPr>
          <a:xfrm>
            <a:off x="223838" y="6257917"/>
            <a:ext cx="10308719" cy="523220"/>
          </a:xfrm>
          <a:prstGeom prst="rect">
            <a:avLst/>
          </a:prstGeom>
          <a:noFill/>
        </p:spPr>
        <p:txBody>
          <a:bodyPr wrap="none" rtlCol="0">
            <a:spAutoFit/>
          </a:bodyPr>
          <a:lstStyle/>
          <a:p>
            <a:r>
              <a:rPr lang="en-US" sz="2800" dirty="0"/>
              <a:t>After attending a course in calligraphy </a:t>
            </a:r>
            <a:r>
              <a:rPr lang="en-US" sz="2800" b="1" dirty="0"/>
              <a:t>after he dropped out of college</a:t>
            </a:r>
          </a:p>
        </p:txBody>
      </p:sp>
      <p:sp>
        <p:nvSpPr>
          <p:cNvPr id="19" name="TextBox 18"/>
          <p:cNvSpPr txBox="1"/>
          <p:nvPr/>
        </p:nvSpPr>
        <p:spPr>
          <a:xfrm>
            <a:off x="246100" y="5473559"/>
            <a:ext cx="5067541" cy="523220"/>
          </a:xfrm>
          <a:prstGeom prst="rect">
            <a:avLst/>
          </a:prstGeom>
          <a:noFill/>
        </p:spPr>
        <p:txBody>
          <a:bodyPr wrap="none" rtlCol="0">
            <a:spAutoFit/>
          </a:bodyPr>
          <a:lstStyle/>
          <a:p>
            <a:r>
              <a:rPr lang="en-US" sz="2800" dirty="0"/>
              <a:t>Introduced fonts to the computer</a:t>
            </a:r>
          </a:p>
        </p:txBody>
      </p:sp>
    </p:spTree>
    <p:extLst>
      <p:ext uri="{BB962C8B-B14F-4D97-AF65-F5344CB8AC3E}">
        <p14:creationId xmlns:p14="http://schemas.microsoft.com/office/powerpoint/2010/main" val="7933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2"/>
          <p:cNvSpPr/>
          <p:nvPr/>
        </p:nvSpPr>
        <p:spPr>
          <a:xfrm>
            <a:off x="0" y="0"/>
            <a:ext cx="6096000" cy="1938992"/>
          </a:xfrm>
          <a:prstGeom prst="rect">
            <a:avLst/>
          </a:prstGeom>
        </p:spPr>
        <p:txBody>
          <a:bodyPr>
            <a:spAutoFit/>
          </a:bodyPr>
          <a:lstStyle/>
          <a:p>
            <a:r>
              <a:rPr lang="en-US" sz="2400" dirty="0" err="1">
                <a:solidFill>
                  <a:srgbClr val="222222"/>
                </a:solidFill>
                <a:latin typeface="arial" panose="020B0604020202020204" pitchFamily="34" charset="0"/>
              </a:rPr>
              <a:t>Mihintale</a:t>
            </a:r>
            <a:r>
              <a:rPr lang="en-US" sz="2400" dirty="0">
                <a:solidFill>
                  <a:srgbClr val="222222"/>
                </a:solidFill>
                <a:latin typeface="arial" panose="020B0604020202020204" pitchFamily="34" charset="0"/>
              </a:rPr>
              <a:t> Hospital</a:t>
            </a:r>
          </a:p>
          <a:p>
            <a:r>
              <a:rPr lang="en-US" sz="2400" b="1" dirty="0" err="1">
                <a:solidFill>
                  <a:srgbClr val="222222"/>
                </a:solidFill>
                <a:latin typeface="arial" panose="020B0604020202020204" pitchFamily="34" charset="0"/>
              </a:rPr>
              <a:t>Mihintale</a:t>
            </a:r>
            <a:r>
              <a:rPr lang="en-US" sz="2400" b="1" dirty="0">
                <a:solidFill>
                  <a:srgbClr val="222222"/>
                </a:solidFill>
                <a:latin typeface="arial" panose="020B0604020202020204" pitchFamily="34" charset="0"/>
              </a:rPr>
              <a:t> Hospital</a:t>
            </a:r>
            <a:r>
              <a:rPr lang="en-US" sz="2400" dirty="0">
                <a:solidFill>
                  <a:srgbClr val="222222"/>
                </a:solidFill>
                <a:latin typeface="arial" panose="020B0604020202020204" pitchFamily="34" charset="0"/>
              </a:rPr>
              <a:t> is the oldest in the world. Ruins of ancient hospitals in Sri Lanka are still in existence in </a:t>
            </a:r>
            <a:r>
              <a:rPr lang="en-US" sz="2400" dirty="0" err="1">
                <a:solidFill>
                  <a:srgbClr val="222222"/>
                </a:solidFill>
                <a:latin typeface="arial" panose="020B0604020202020204" pitchFamily="34" charset="0"/>
              </a:rPr>
              <a:t>Mihintale</a:t>
            </a:r>
            <a:r>
              <a:rPr lang="en-US" sz="2400" dirty="0">
                <a:solidFill>
                  <a:srgbClr val="222222"/>
                </a:solidFill>
                <a:latin typeface="arial" panose="020B0604020202020204" pitchFamily="34" charset="0"/>
              </a:rPr>
              <a:t>, Anuradhapura, and </a:t>
            </a:r>
            <a:r>
              <a:rPr lang="en-US" sz="2400" dirty="0" err="1">
                <a:solidFill>
                  <a:srgbClr val="222222"/>
                </a:solidFill>
                <a:latin typeface="arial" panose="020B0604020202020204" pitchFamily="34" charset="0"/>
              </a:rPr>
              <a:t>Medirigiriya</a:t>
            </a:r>
            <a:r>
              <a:rPr lang="en-US" sz="2400" dirty="0">
                <a:solidFill>
                  <a:srgbClr val="222222"/>
                </a:solidFill>
                <a:latin typeface="arial" panose="020B0604020202020204" pitchFamily="34" charset="0"/>
              </a:rPr>
              <a:t>.</a:t>
            </a:r>
            <a:endParaRPr lang="en-US" sz="2400" b="0" i="0" dirty="0">
              <a:solidFill>
                <a:srgbClr val="222222"/>
              </a:solidFill>
              <a:effectLst/>
              <a:latin typeface="arial" panose="020B0604020202020204" pitchFamily="34" charset="0"/>
            </a:endParaRPr>
          </a:p>
        </p:txBody>
      </p:sp>
      <p:sp>
        <p:nvSpPr>
          <p:cNvPr id="4" name="Rectangle 2"/>
          <p:cNvSpPr>
            <a:spLocks noChangeArrowheads="1"/>
          </p:cNvSpPr>
          <p:nvPr/>
        </p:nvSpPr>
        <p:spPr bwMode="auto">
          <a:xfrm>
            <a:off x="7325491" y="145677"/>
            <a:ext cx="2095500" cy="23237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2"/>
              </a:rPr>
              <a:t>  </a:t>
            </a:r>
            <a:r>
              <a:rPr kumimoji="0" lang="en-US" sz="96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 </a:t>
            </a:r>
            <a:r>
              <a:rPr kumimoji="0" lang="en-US" sz="9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                                                                 </a:t>
            </a:r>
            <a:endParaRPr kumimoji="0" 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222222"/>
                </a:solidFill>
                <a:effectLst/>
                <a:cs typeface="Arial" panose="020B0604020202020204" pitchFamily="34" charset="0"/>
              </a:rPr>
              <a:t>Ruins of a two thousand years old hospital were discovered in the historical city of </a:t>
            </a:r>
            <a:r>
              <a:rPr kumimoji="0" lang="en-US" sz="1000" b="0" i="0" u="none" strike="noStrike" cap="none" normalizeH="0" baseline="0" dirty="0">
                <a:ln>
                  <a:noFill/>
                </a:ln>
                <a:solidFill>
                  <a:srgbClr val="0B0080"/>
                </a:solidFill>
                <a:effectLst/>
                <a:cs typeface="Arial" panose="020B0604020202020204" pitchFamily="34" charset="0"/>
                <a:hlinkClick r:id="rId3" tooltip="Anuradhapura"/>
              </a:rPr>
              <a:t>Anuradhapura</a:t>
            </a:r>
            <a:r>
              <a:rPr kumimoji="0" lang="en-US" sz="1000" b="0" i="0" u="none" strike="noStrike" cap="none" normalizeH="0" baseline="0" dirty="0">
                <a:ln>
                  <a:noFill/>
                </a:ln>
                <a:solidFill>
                  <a:srgbClr val="0B0080"/>
                </a:solidFill>
                <a:effectLst/>
                <a:cs typeface="Arial" panose="020B0604020202020204" pitchFamily="34" charset="0"/>
              </a:rPr>
              <a:t> </a:t>
            </a:r>
            <a:r>
              <a:rPr kumimoji="0" lang="en-US" sz="1000" b="0" i="0" u="none" strike="noStrike" cap="none" normalizeH="0" baseline="0" dirty="0" err="1">
                <a:ln>
                  <a:noFill/>
                </a:ln>
                <a:solidFill>
                  <a:srgbClr val="0B0080"/>
                </a:solidFill>
                <a:effectLst/>
                <a:cs typeface="Arial" panose="020B0604020202020204" pitchFamily="34" charset="0"/>
                <a:hlinkClick r:id="rId4" tooltip="Mihintale"/>
              </a:rPr>
              <a:t>Mihintale</a:t>
            </a:r>
            <a:r>
              <a:rPr kumimoji="0" lang="en-US" sz="1000" b="0" i="0" u="none" strike="noStrike" cap="none" normalizeH="0" baseline="0" dirty="0">
                <a:ln>
                  <a:noFill/>
                </a:ln>
                <a:solidFill>
                  <a:srgbClr val="222222"/>
                </a:solidFill>
                <a:effectLst/>
                <a:cs typeface="Arial" panose="020B0604020202020204" pitchFamily="34" charset="0"/>
              </a:rPr>
              <a:t> </a:t>
            </a:r>
            <a:r>
              <a:rPr kumimoji="0" lang="en-US" sz="1000" b="0" i="0" u="none" strike="noStrike" cap="none" normalizeH="0" baseline="0" dirty="0">
                <a:ln>
                  <a:noFill/>
                </a:ln>
                <a:solidFill>
                  <a:srgbClr val="0B0080"/>
                </a:solidFill>
                <a:effectLst/>
                <a:cs typeface="Arial" panose="020B0604020202020204" pitchFamily="34" charset="0"/>
                <a:hlinkClick r:id="rId5" tooltip="Sri Lanka"/>
              </a:rPr>
              <a:t>Sri Lanka</a:t>
            </a:r>
            <a:endParaRPr kumimoji="0" lang="en-US" sz="1000" b="0" i="0" u="none" strike="noStrike" cap="none" normalizeH="0" baseline="0" dirty="0">
              <a:ln>
                <a:noFill/>
              </a:ln>
              <a:solidFill>
                <a:schemeClr val="tx1"/>
              </a:solidFill>
              <a:effectLst/>
            </a:endParaRPr>
          </a:p>
        </p:txBody>
      </p:sp>
      <p:pic>
        <p:nvPicPr>
          <p:cNvPr id="1027" name="Picture 3" descr="https://upload.wikimedia.org/wikipedia/commons/thumb/d/d5/Sri_Lankan_Traditional_Medicine.jpg/220px-Sri_Lankan_Traditional_Medicine.jpg">
            <a:hlinkClick r:id="rId2"/>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957" y="0"/>
            <a:ext cx="3630376" cy="26402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785950"/>
            <a:ext cx="12192000" cy="2677656"/>
          </a:xfrm>
          <a:prstGeom prst="rect">
            <a:avLst/>
          </a:prstGeom>
        </p:spPr>
        <p:txBody>
          <a:bodyPr wrap="square">
            <a:spAutoFit/>
          </a:bodyPr>
          <a:lstStyle/>
          <a:p>
            <a:r>
              <a:rPr lang="en-US" sz="2400" dirty="0">
                <a:solidFill>
                  <a:srgbClr val="222222"/>
                </a:solidFill>
                <a:latin typeface="Arial" panose="020B0604020202020204" pitchFamily="34" charset="0"/>
              </a:rPr>
              <a:t>According to the </a:t>
            </a:r>
            <a:r>
              <a:rPr lang="en-US" sz="2400" dirty="0" err="1">
                <a:solidFill>
                  <a:srgbClr val="0B0080"/>
                </a:solidFill>
                <a:latin typeface="Arial" panose="020B0604020202020204" pitchFamily="34" charset="0"/>
                <a:hlinkClick r:id="rId7" tooltip="Mahavamsa"/>
              </a:rPr>
              <a:t>Mahavamsa</a:t>
            </a:r>
            <a:r>
              <a:rPr lang="en-US" sz="2400" dirty="0">
                <a:solidFill>
                  <a:srgbClr val="222222"/>
                </a:solidFill>
                <a:latin typeface="Arial" panose="020B0604020202020204" pitchFamily="34" charset="0"/>
              </a:rPr>
              <a:t>, the ancient chronicle of Sinhalese royalty, written in the sixth century CE, King </a:t>
            </a:r>
            <a:r>
              <a:rPr lang="en-US" sz="2400" dirty="0" err="1">
                <a:solidFill>
                  <a:srgbClr val="0B0080"/>
                </a:solidFill>
                <a:latin typeface="Arial" panose="020B0604020202020204" pitchFamily="34" charset="0"/>
                <a:hlinkClick r:id="rId8" tooltip="Pandukabhaya of Sri Lanka"/>
              </a:rPr>
              <a:t>Pandukabhaya</a:t>
            </a:r>
            <a:r>
              <a:rPr lang="en-US" sz="2400" dirty="0">
                <a:solidFill>
                  <a:srgbClr val="0B0080"/>
                </a:solidFill>
                <a:latin typeface="Arial" panose="020B0604020202020204" pitchFamily="34" charset="0"/>
                <a:hlinkClick r:id="rId8" tooltip="Pandukabhaya of Sri Lanka"/>
              </a:rPr>
              <a:t> of Sri Lanka</a:t>
            </a:r>
            <a:r>
              <a:rPr lang="en-US" sz="2400" dirty="0">
                <a:solidFill>
                  <a:srgbClr val="222222"/>
                </a:solidFill>
                <a:latin typeface="Arial" panose="020B0604020202020204" pitchFamily="34" charset="0"/>
              </a:rPr>
              <a:t> (reigned 437 BCE to 367 BCE) had lying-in-homes and hospitals (</a:t>
            </a:r>
            <a:r>
              <a:rPr lang="en-US" sz="2400" dirty="0" err="1">
                <a:solidFill>
                  <a:srgbClr val="222222"/>
                </a:solidFill>
                <a:latin typeface="Arial" panose="020B0604020202020204" pitchFamily="34" charset="0"/>
              </a:rPr>
              <a:t>Sivikasotthi-Sala</a:t>
            </a:r>
            <a:r>
              <a:rPr lang="en-US" sz="2400" dirty="0">
                <a:solidFill>
                  <a:srgbClr val="222222"/>
                </a:solidFill>
                <a:latin typeface="Arial" panose="020B0604020202020204" pitchFamily="34" charset="0"/>
              </a:rPr>
              <a:t>) built in various parts of the country. This is the earliest documentary evidence we have of institutions specifically dedicated to the care of the sick anywhere in the world.</a:t>
            </a:r>
            <a:r>
              <a:rPr lang="en-US" sz="2400" baseline="30000" dirty="0">
                <a:solidFill>
                  <a:srgbClr val="0B0080"/>
                </a:solidFill>
                <a:latin typeface="Arial" panose="020B0604020202020204" pitchFamily="34" charset="0"/>
                <a:hlinkClick r:id="rId9"/>
              </a:rPr>
              <a:t>[14]</a:t>
            </a:r>
            <a:r>
              <a:rPr lang="en-US" sz="2400" baseline="30000" dirty="0">
                <a:solidFill>
                  <a:srgbClr val="0B0080"/>
                </a:solidFill>
                <a:latin typeface="Arial" panose="020B0604020202020204" pitchFamily="34" charset="0"/>
                <a:hlinkClick r:id="rId10"/>
              </a:rPr>
              <a:t>[15]</a:t>
            </a:r>
            <a:r>
              <a:rPr lang="en-US" sz="2400" dirty="0">
                <a:solidFill>
                  <a:srgbClr val="222222"/>
                </a:solidFill>
                <a:latin typeface="Arial" panose="020B0604020202020204" pitchFamily="34" charset="0"/>
              </a:rPr>
              <a:t> </a:t>
            </a:r>
            <a:r>
              <a:rPr lang="en-US" sz="2400" dirty="0" err="1">
                <a:solidFill>
                  <a:srgbClr val="0B0080"/>
                </a:solidFill>
                <a:latin typeface="Arial" panose="020B0604020202020204" pitchFamily="34" charset="0"/>
                <a:hlinkClick r:id="rId4" tooltip="Mihintale"/>
              </a:rPr>
              <a:t>Mihintale</a:t>
            </a:r>
            <a:r>
              <a:rPr lang="en-US" sz="2400" dirty="0">
                <a:solidFill>
                  <a:srgbClr val="222222"/>
                </a:solidFill>
                <a:latin typeface="Arial" panose="020B0604020202020204" pitchFamily="34" charset="0"/>
              </a:rPr>
              <a:t> Hospital is the oldest in the world.</a:t>
            </a:r>
            <a:r>
              <a:rPr lang="en-US" sz="2400" baseline="30000" dirty="0">
                <a:solidFill>
                  <a:srgbClr val="0B0080"/>
                </a:solidFill>
                <a:latin typeface="Arial" panose="020B0604020202020204" pitchFamily="34" charset="0"/>
                <a:hlinkClick r:id="rId11"/>
              </a:rPr>
              <a:t>[16]</a:t>
            </a:r>
            <a:r>
              <a:rPr lang="en-US" sz="2400" dirty="0">
                <a:solidFill>
                  <a:srgbClr val="222222"/>
                </a:solidFill>
                <a:latin typeface="Arial" panose="020B0604020202020204" pitchFamily="34" charset="0"/>
              </a:rPr>
              <a:t> Ruins of ancient hospitals in </a:t>
            </a:r>
            <a:r>
              <a:rPr lang="en-US" sz="2400" dirty="0">
                <a:solidFill>
                  <a:srgbClr val="0B0080"/>
                </a:solidFill>
                <a:latin typeface="Arial" panose="020B0604020202020204" pitchFamily="34" charset="0"/>
                <a:hlinkClick r:id="rId5" tooltip="Sri Lanka"/>
              </a:rPr>
              <a:t>Sri Lanka</a:t>
            </a:r>
            <a:r>
              <a:rPr lang="en-US" sz="2400" dirty="0">
                <a:solidFill>
                  <a:srgbClr val="222222"/>
                </a:solidFill>
                <a:latin typeface="Arial" panose="020B0604020202020204" pitchFamily="34" charset="0"/>
              </a:rPr>
              <a:t> are still in existence in </a:t>
            </a:r>
            <a:r>
              <a:rPr lang="en-US" sz="2400" dirty="0" err="1">
                <a:solidFill>
                  <a:srgbClr val="0B0080"/>
                </a:solidFill>
                <a:latin typeface="Arial" panose="020B0604020202020204" pitchFamily="34" charset="0"/>
                <a:hlinkClick r:id="rId4" tooltip="Mihintale"/>
              </a:rPr>
              <a:t>Mihintale</a:t>
            </a:r>
            <a:r>
              <a:rPr lang="en-US" sz="2400" dirty="0">
                <a:solidFill>
                  <a:srgbClr val="222222"/>
                </a:solidFill>
                <a:latin typeface="Arial" panose="020B0604020202020204" pitchFamily="34" charset="0"/>
              </a:rPr>
              <a:t>, </a:t>
            </a:r>
            <a:r>
              <a:rPr lang="en-US" sz="2400" dirty="0">
                <a:solidFill>
                  <a:srgbClr val="0B0080"/>
                </a:solidFill>
                <a:latin typeface="Arial" panose="020B0604020202020204" pitchFamily="34" charset="0"/>
                <a:hlinkClick r:id="rId3" tooltip="Anuradhapura"/>
              </a:rPr>
              <a:t>Anuradhapura</a:t>
            </a:r>
            <a:r>
              <a:rPr lang="en-US" sz="2400" dirty="0">
                <a:solidFill>
                  <a:srgbClr val="222222"/>
                </a:solidFill>
                <a:latin typeface="Arial" panose="020B0604020202020204" pitchFamily="34" charset="0"/>
              </a:rPr>
              <a:t>, and </a:t>
            </a:r>
            <a:r>
              <a:rPr lang="en-US" sz="2400" dirty="0" err="1">
                <a:solidFill>
                  <a:srgbClr val="0B0080"/>
                </a:solidFill>
                <a:latin typeface="Arial" panose="020B0604020202020204" pitchFamily="34" charset="0"/>
                <a:hlinkClick r:id="rId12" tooltip="Medirigiriya"/>
              </a:rPr>
              <a:t>Medirigiriya</a:t>
            </a:r>
            <a:r>
              <a:rPr lang="en-US" sz="2400" dirty="0">
                <a:solidFill>
                  <a:srgbClr val="222222"/>
                </a:solidFill>
                <a:latin typeface="Arial" panose="020B0604020202020204" pitchFamily="34" charset="0"/>
              </a:rPr>
              <a:t>.</a:t>
            </a:r>
            <a:r>
              <a:rPr lang="en-US" sz="2400" baseline="30000" dirty="0">
                <a:solidFill>
                  <a:srgbClr val="0B0080"/>
                </a:solidFill>
                <a:latin typeface="Arial" panose="020B0604020202020204" pitchFamily="34" charset="0"/>
                <a:hlinkClick r:id="rId13"/>
              </a:rPr>
              <a:t>[17]</a:t>
            </a:r>
            <a:endParaRPr lang="en-US" sz="2400" dirty="0"/>
          </a:p>
        </p:txBody>
      </p:sp>
      <p:sp>
        <p:nvSpPr>
          <p:cNvPr id="2" name="TextBox 1"/>
          <p:cNvSpPr txBox="1"/>
          <p:nvPr/>
        </p:nvSpPr>
        <p:spPr>
          <a:xfrm>
            <a:off x="147320" y="2100590"/>
            <a:ext cx="4454681" cy="523220"/>
          </a:xfrm>
          <a:prstGeom prst="rect">
            <a:avLst/>
          </a:prstGeom>
          <a:noFill/>
        </p:spPr>
        <p:txBody>
          <a:bodyPr wrap="none" rtlCol="0">
            <a:spAutoFit/>
          </a:bodyPr>
          <a:lstStyle/>
          <a:p>
            <a:r>
              <a:rPr lang="en-US" sz="2800" dirty="0"/>
              <a:t>There are 2 innovations here.</a:t>
            </a:r>
          </a:p>
        </p:txBody>
      </p:sp>
      <p:sp>
        <p:nvSpPr>
          <p:cNvPr id="6" name="TextBox 5"/>
          <p:cNvSpPr txBox="1"/>
          <p:nvPr/>
        </p:nvSpPr>
        <p:spPr>
          <a:xfrm>
            <a:off x="198120" y="6156960"/>
            <a:ext cx="45719" cy="369332"/>
          </a:xfrm>
          <a:prstGeom prst="rect">
            <a:avLst/>
          </a:prstGeom>
          <a:noFill/>
        </p:spPr>
        <p:txBody>
          <a:bodyPr wrap="square" rtlCol="0">
            <a:spAutoFit/>
          </a:bodyPr>
          <a:lstStyle/>
          <a:p>
            <a:endParaRPr lang="en-US" dirty="0"/>
          </a:p>
        </p:txBody>
      </p:sp>
      <p:sp>
        <p:nvSpPr>
          <p:cNvPr id="7" name="TextBox 6"/>
          <p:cNvSpPr txBox="1"/>
          <p:nvPr/>
        </p:nvSpPr>
        <p:spPr>
          <a:xfrm>
            <a:off x="1693" y="5648272"/>
            <a:ext cx="12190307" cy="523220"/>
          </a:xfrm>
          <a:prstGeom prst="rect">
            <a:avLst/>
          </a:prstGeom>
          <a:noFill/>
        </p:spPr>
        <p:txBody>
          <a:bodyPr wrap="square" rtlCol="0">
            <a:spAutoFit/>
          </a:bodyPr>
          <a:lstStyle/>
          <a:p>
            <a:r>
              <a:rPr lang="en-US" sz="2800" dirty="0"/>
              <a:t>One is to bring sick people to a central location for more efficient management </a:t>
            </a:r>
          </a:p>
        </p:txBody>
      </p:sp>
      <p:sp>
        <p:nvSpPr>
          <p:cNvPr id="8" name="TextBox 7"/>
          <p:cNvSpPr txBox="1"/>
          <p:nvPr/>
        </p:nvSpPr>
        <p:spPr>
          <a:xfrm>
            <a:off x="0" y="6341626"/>
            <a:ext cx="11917680" cy="523220"/>
          </a:xfrm>
          <a:prstGeom prst="rect">
            <a:avLst/>
          </a:prstGeom>
          <a:noFill/>
        </p:spPr>
        <p:txBody>
          <a:bodyPr wrap="square" rtlCol="0">
            <a:spAutoFit/>
          </a:bodyPr>
          <a:lstStyle/>
          <a:p>
            <a:r>
              <a:rPr lang="en-US" sz="2800" dirty="0"/>
              <a:t>The next is to have common facilities, also for more efficient control.</a:t>
            </a:r>
          </a:p>
        </p:txBody>
      </p:sp>
    </p:spTree>
    <p:extLst>
      <p:ext uri="{BB962C8B-B14F-4D97-AF65-F5344CB8AC3E}">
        <p14:creationId xmlns:p14="http://schemas.microsoft.com/office/powerpoint/2010/main" val="24630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31" name="Picture 7" descr="Statue of Parakramabahu in Polonnaruw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 y="0"/>
            <a:ext cx="3657974" cy="58195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93489" y="286015"/>
            <a:ext cx="7998511" cy="5262979"/>
          </a:xfrm>
          <a:prstGeom prst="rect">
            <a:avLst/>
          </a:prstGeom>
        </p:spPr>
        <p:txBody>
          <a:bodyPr wrap="square">
            <a:spAutoFit/>
          </a:bodyPr>
          <a:lstStyle/>
          <a:p>
            <a:r>
              <a:rPr lang="en-US" sz="2400" b="1" dirty="0" err="1">
                <a:solidFill>
                  <a:srgbClr val="222222"/>
                </a:solidFill>
                <a:latin typeface="Arial" panose="020B0604020202020204" pitchFamily="34" charset="0"/>
              </a:rPr>
              <a:t>Parākramabāhu</a:t>
            </a:r>
            <a:r>
              <a:rPr lang="en-US" sz="2400" b="1" dirty="0">
                <a:solidFill>
                  <a:srgbClr val="222222"/>
                </a:solidFill>
                <a:latin typeface="Arial" panose="020B0604020202020204" pitchFamily="34" charset="0"/>
              </a:rPr>
              <a:t> I</a:t>
            </a:r>
            <a:r>
              <a:rPr lang="en-US" sz="2400" dirty="0">
                <a:solidFill>
                  <a:srgbClr val="222222"/>
                </a:solidFill>
                <a:latin typeface="Arial" panose="020B0604020202020204" pitchFamily="34" charset="0"/>
              </a:rPr>
              <a:t> (</a:t>
            </a:r>
            <a:r>
              <a:rPr lang="en-US" sz="2400" dirty="0" err="1">
                <a:solidFill>
                  <a:srgbClr val="0B0080"/>
                </a:solidFill>
                <a:latin typeface="Arial" panose="020B0604020202020204" pitchFamily="34" charset="0"/>
                <a:hlinkClick r:id="rId4" tooltip="Pali"/>
              </a:rPr>
              <a:t>Pali</a:t>
            </a:r>
            <a:r>
              <a:rPr lang="en-US" sz="2400" dirty="0">
                <a:solidFill>
                  <a:srgbClr val="222222"/>
                </a:solidFill>
                <a:latin typeface="Arial" panose="020B0604020202020204" pitchFamily="34" charset="0"/>
              </a:rPr>
              <a:t> </a:t>
            </a:r>
            <a:r>
              <a:rPr lang="en-US" sz="2400" i="1" dirty="0" err="1">
                <a:solidFill>
                  <a:srgbClr val="222222"/>
                </a:solidFill>
                <a:latin typeface="Arial" panose="020B0604020202020204" pitchFamily="34" charset="0"/>
              </a:rPr>
              <a:t>Mahā</a:t>
            </a:r>
            <a:r>
              <a:rPr lang="en-US" sz="2400" i="1" dirty="0">
                <a:solidFill>
                  <a:srgbClr val="222222"/>
                </a:solidFill>
                <a:latin typeface="Arial" panose="020B0604020202020204" pitchFamily="34" charset="0"/>
              </a:rPr>
              <a:t> </a:t>
            </a:r>
            <a:r>
              <a:rPr lang="en-US" sz="2400" i="1" dirty="0" err="1">
                <a:solidFill>
                  <a:srgbClr val="222222"/>
                </a:solidFill>
                <a:latin typeface="Arial" panose="020B0604020202020204" pitchFamily="34" charset="0"/>
              </a:rPr>
              <a:t>Parākaramabāhu</a:t>
            </a:r>
            <a:r>
              <a:rPr lang="en-US" sz="2400" dirty="0">
                <a:solidFill>
                  <a:srgbClr val="222222"/>
                </a:solidFill>
                <a:latin typeface="Arial" panose="020B0604020202020204" pitchFamily="34" charset="0"/>
              </a:rPr>
              <a:t> 1123–1186) was </a:t>
            </a:r>
            <a:r>
              <a:rPr lang="en-US" sz="2400" dirty="0">
                <a:solidFill>
                  <a:srgbClr val="0B0080"/>
                </a:solidFill>
                <a:latin typeface="Arial" panose="020B0604020202020204" pitchFamily="34" charset="0"/>
                <a:hlinkClick r:id="rId5" tooltip="List of Sinhalese monarchs"/>
              </a:rPr>
              <a:t>king</a:t>
            </a:r>
            <a:r>
              <a:rPr lang="en-US" sz="2400" dirty="0">
                <a:solidFill>
                  <a:srgbClr val="222222"/>
                </a:solidFill>
                <a:latin typeface="Arial" panose="020B0604020202020204" pitchFamily="34" charset="0"/>
              </a:rPr>
              <a:t> of the </a:t>
            </a:r>
            <a:r>
              <a:rPr lang="en-US" sz="2400" dirty="0">
                <a:solidFill>
                  <a:srgbClr val="0B0080"/>
                </a:solidFill>
                <a:latin typeface="Arial" panose="020B0604020202020204" pitchFamily="34" charset="0"/>
                <a:hlinkClick r:id="rId6" tooltip="Kingdom of Polonnaruwa"/>
              </a:rPr>
              <a:t>Kingdom of </a:t>
            </a:r>
            <a:r>
              <a:rPr lang="en-US" sz="2400" dirty="0" err="1">
                <a:solidFill>
                  <a:srgbClr val="0B0080"/>
                </a:solidFill>
                <a:latin typeface="Arial" panose="020B0604020202020204" pitchFamily="34" charset="0"/>
                <a:hlinkClick r:id="rId6" tooltip="Kingdom of Polonnaruwa"/>
              </a:rPr>
              <a:t>Polonnaruwa</a:t>
            </a:r>
            <a:r>
              <a:rPr lang="en-US" sz="2400" dirty="0">
                <a:solidFill>
                  <a:srgbClr val="222222"/>
                </a:solidFill>
                <a:latin typeface="Arial" panose="020B0604020202020204" pitchFamily="34" charset="0"/>
              </a:rPr>
              <a:t> from 1153-86. During his reign from the capital city of </a:t>
            </a:r>
            <a:r>
              <a:rPr lang="en-US" sz="2400" dirty="0" err="1">
                <a:solidFill>
                  <a:srgbClr val="0B0080"/>
                </a:solidFill>
                <a:latin typeface="Arial" panose="020B0604020202020204" pitchFamily="34" charset="0"/>
                <a:hlinkClick r:id="rId7" tooltip="Polonnaruwa"/>
              </a:rPr>
              <a:t>Polonnaruwa</a:t>
            </a:r>
            <a:r>
              <a:rPr lang="en-US" sz="2400" dirty="0">
                <a:solidFill>
                  <a:srgbClr val="222222"/>
                </a:solidFill>
                <a:latin typeface="Arial" panose="020B0604020202020204" pitchFamily="34" charset="0"/>
              </a:rPr>
              <a:t>, he unified the three lesser kingdoms of the island, becoming one of the last monarchs in Sri Lankan history to do so. He oversaw the expansion and beautification of his capital, constructed extensive irrigation systems, reorganized the country's army, reformed Buddhist practices, encouraged the arts and undertook military campaigns in </a:t>
            </a:r>
            <a:r>
              <a:rPr lang="en-US" sz="2400" dirty="0">
                <a:solidFill>
                  <a:srgbClr val="0B0080"/>
                </a:solidFill>
                <a:latin typeface="Arial" panose="020B0604020202020204" pitchFamily="34" charset="0"/>
                <a:hlinkClick r:id="rId8" tooltip="South India"/>
              </a:rPr>
              <a:t>South India</a:t>
            </a:r>
            <a:r>
              <a:rPr lang="en-US" sz="2400" dirty="0">
                <a:solidFill>
                  <a:srgbClr val="222222"/>
                </a:solidFill>
                <a:latin typeface="Arial" panose="020B0604020202020204" pitchFamily="34" charset="0"/>
              </a:rPr>
              <a:t> and </a:t>
            </a:r>
            <a:r>
              <a:rPr lang="en-US" sz="2400" dirty="0">
                <a:solidFill>
                  <a:srgbClr val="0B0080"/>
                </a:solidFill>
                <a:latin typeface="Arial" panose="020B0604020202020204" pitchFamily="34" charset="0"/>
                <a:hlinkClick r:id="rId9" tooltip="Burma"/>
              </a:rPr>
              <a:t>Burma</a:t>
            </a:r>
            <a:r>
              <a:rPr lang="en-US" sz="2400" dirty="0">
                <a:solidFill>
                  <a:srgbClr val="222222"/>
                </a:solidFill>
                <a:latin typeface="Arial" panose="020B0604020202020204" pitchFamily="34" charset="0"/>
              </a:rPr>
              <a:t>. </a:t>
            </a:r>
            <a:r>
              <a:rPr lang="en-US" sz="2400" b="1" dirty="0">
                <a:solidFill>
                  <a:srgbClr val="222222"/>
                </a:solidFill>
                <a:latin typeface="Arial" panose="020B0604020202020204" pitchFamily="34" charset="0"/>
              </a:rPr>
              <a:t>The adage "not even a little water that comes from the rain must flow into the ocean without being made useful to man" is one of his most famous utterances.</a:t>
            </a:r>
            <a:r>
              <a:rPr lang="en-US" sz="2400" b="1" baseline="30000" dirty="0">
                <a:solidFill>
                  <a:srgbClr val="0B0080"/>
                </a:solidFill>
                <a:latin typeface="Arial" panose="020B0604020202020204" pitchFamily="34" charset="0"/>
                <a:hlinkClick r:id="rId10"/>
              </a:rPr>
              <a:t>[1]</a:t>
            </a:r>
            <a:endParaRPr lang="en-US" sz="2400" b="1" dirty="0"/>
          </a:p>
        </p:txBody>
      </p:sp>
      <p:sp>
        <p:nvSpPr>
          <p:cNvPr id="7" name="TextBox 6"/>
          <p:cNvSpPr txBox="1"/>
          <p:nvPr/>
        </p:nvSpPr>
        <p:spPr>
          <a:xfrm>
            <a:off x="0" y="5834639"/>
            <a:ext cx="2993127" cy="923330"/>
          </a:xfrm>
          <a:prstGeom prst="rect">
            <a:avLst/>
          </a:prstGeom>
          <a:noFill/>
        </p:spPr>
        <p:txBody>
          <a:bodyPr wrap="none" rtlCol="0">
            <a:spAutoFit/>
          </a:bodyPr>
          <a:lstStyle/>
          <a:p>
            <a:pPr lvl="0"/>
            <a:r>
              <a:rPr lang="en-US" dirty="0">
                <a:solidFill>
                  <a:srgbClr val="000000"/>
                </a:solidFill>
                <a:latin typeface="Arial" panose="020B0604020202020204" pitchFamily="34" charset="0"/>
                <a:cs typeface="Arial" panose="020B0604020202020204" pitchFamily="34" charset="0"/>
              </a:rPr>
              <a:t>The </a:t>
            </a:r>
            <a:r>
              <a:rPr lang="en-US" dirty="0">
                <a:solidFill>
                  <a:srgbClr val="0B0080"/>
                </a:solidFill>
                <a:latin typeface="Arial" panose="020B0604020202020204" pitchFamily="34" charset="0"/>
                <a:cs typeface="Arial" panose="020B0604020202020204" pitchFamily="34" charset="0"/>
                <a:hlinkClick r:id="rId11" tooltip="Statue of Parakramabahu I"/>
              </a:rPr>
              <a:t>statue</a:t>
            </a:r>
            <a:r>
              <a:rPr lang="en-US" dirty="0">
                <a:solidFill>
                  <a:srgbClr val="000000"/>
                </a:solidFill>
                <a:latin typeface="Arial" panose="020B0604020202020204" pitchFamily="34" charset="0"/>
                <a:cs typeface="Arial" panose="020B0604020202020204" pitchFamily="34" charset="0"/>
              </a:rPr>
              <a:t> in </a:t>
            </a:r>
            <a:r>
              <a:rPr lang="en-US" dirty="0" err="1">
                <a:solidFill>
                  <a:srgbClr val="000000"/>
                </a:solidFill>
                <a:latin typeface="Arial" panose="020B0604020202020204" pitchFamily="34" charset="0"/>
                <a:cs typeface="Arial" panose="020B0604020202020204" pitchFamily="34" charset="0"/>
              </a:rPr>
              <a:t>Polonnaruwa</a:t>
            </a:r>
            <a:r>
              <a:rPr lang="en-US" dirty="0">
                <a:solidFill>
                  <a:srgbClr val="000000"/>
                </a:solidFill>
                <a:latin typeface="Arial" panose="020B0604020202020204" pitchFamily="34" charset="0"/>
                <a:cs typeface="Arial" panose="020B0604020202020204" pitchFamily="34" charset="0"/>
              </a:rPr>
              <a:t> </a:t>
            </a:r>
          </a:p>
          <a:p>
            <a:pPr lvl="0"/>
            <a:r>
              <a:rPr lang="en-US" dirty="0">
                <a:solidFill>
                  <a:srgbClr val="000000"/>
                </a:solidFill>
                <a:latin typeface="Arial" panose="020B0604020202020204" pitchFamily="34" charset="0"/>
                <a:cs typeface="Arial" panose="020B0604020202020204" pitchFamily="34" charset="0"/>
              </a:rPr>
              <a:t>traditionally held to be of</a:t>
            </a:r>
          </a:p>
          <a:p>
            <a:pPr lvl="0"/>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Parākramabāhu</a:t>
            </a:r>
            <a:r>
              <a:rPr lang="en-US" dirty="0">
                <a:solidFill>
                  <a:srgbClr val="000000"/>
                </a:solidFill>
                <a:latin typeface="Arial" panose="020B0604020202020204" pitchFamily="34" charset="0"/>
                <a:cs typeface="Arial" panose="020B0604020202020204" pitchFamily="34" charset="0"/>
              </a:rPr>
              <a:t> the Great</a:t>
            </a:r>
            <a:endParaRPr lang="en-US" dirty="0">
              <a:solidFill>
                <a:srgbClr val="0B00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04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477328"/>
          </a:xfrm>
          <a:prstGeom prst="rect">
            <a:avLst/>
          </a:prstGeom>
        </p:spPr>
        <p:txBody>
          <a:bodyPr wrap="square">
            <a:spAutoFit/>
          </a:bodyPr>
          <a:lstStyle/>
          <a:p>
            <a:r>
              <a:rPr lang="en-US" dirty="0">
                <a:latin typeface="Arial" panose="020B0604020202020204" pitchFamily="34" charset="0"/>
              </a:rPr>
              <a:t>Building such large and deep lakes brought about new challenges in controlling and handling water in a safe and non-destructive manner. The greatest problem faced was to release the stored water into earthen canals with controlled velocities while dissipating the enormous potential energy stored in the water. It was a requirement that the very earthworks that held these water needed to be protected. A breached embankment would wipe-out the entire community that lived besides it.</a:t>
            </a:r>
            <a:endParaRPr lang="en-US" dirty="0"/>
          </a:p>
        </p:txBody>
      </p:sp>
      <p:sp>
        <p:nvSpPr>
          <p:cNvPr id="3" name="Rectangle 2"/>
          <p:cNvSpPr/>
          <p:nvPr/>
        </p:nvSpPr>
        <p:spPr>
          <a:xfrm>
            <a:off x="0" y="1679726"/>
            <a:ext cx="12192000" cy="1477328"/>
          </a:xfrm>
          <a:prstGeom prst="rect">
            <a:avLst/>
          </a:prstGeom>
        </p:spPr>
        <p:txBody>
          <a:bodyPr wrap="square">
            <a:spAutoFit/>
          </a:bodyPr>
          <a:lstStyle/>
          <a:p>
            <a:r>
              <a:rPr lang="en-US" dirty="0"/>
              <a:t>The first technique used was a devised called the “</a:t>
            </a:r>
            <a:r>
              <a:rPr lang="en-US" dirty="0" err="1"/>
              <a:t>Keta</a:t>
            </a:r>
            <a:r>
              <a:rPr lang="en-US" dirty="0"/>
              <a:t> </a:t>
            </a:r>
            <a:r>
              <a:rPr lang="en-US" dirty="0" err="1"/>
              <a:t>Sorowwa</a:t>
            </a:r>
            <a:r>
              <a:rPr lang="en-US" dirty="0"/>
              <a:t>” presently known as a VT sluice or a Vertical Tower Sluice. [</a:t>
            </a:r>
            <a:r>
              <a:rPr lang="en-US" dirty="0" err="1"/>
              <a:t>Sorowwa</a:t>
            </a:r>
            <a:r>
              <a:rPr lang="en-US" dirty="0"/>
              <a:t> – Sinhala term for Sluice] The modern-day  “Moring Glory” spillway is an advancement of the </a:t>
            </a:r>
            <a:r>
              <a:rPr lang="en-US" dirty="0" err="1"/>
              <a:t>Keta</a:t>
            </a:r>
            <a:r>
              <a:rPr lang="en-US" dirty="0"/>
              <a:t> </a:t>
            </a:r>
            <a:r>
              <a:rPr lang="en-US" dirty="0" err="1"/>
              <a:t>Sorowwa</a:t>
            </a:r>
            <a:r>
              <a:rPr lang="en-US" dirty="0"/>
              <a:t>. A type of structure adopted when natural ground conditions are not </a:t>
            </a:r>
            <a:r>
              <a:rPr lang="en-US" dirty="0" err="1"/>
              <a:t>favourable</a:t>
            </a:r>
            <a:r>
              <a:rPr lang="en-US" dirty="0"/>
              <a:t> to site the excess water  spillovers in reservoirs. The </a:t>
            </a:r>
            <a:r>
              <a:rPr lang="en-US" dirty="0" err="1"/>
              <a:t>Bomburu</a:t>
            </a:r>
            <a:r>
              <a:rPr lang="en-US" dirty="0"/>
              <a:t>-Ella reservoir in </a:t>
            </a:r>
            <a:r>
              <a:rPr lang="en-US" dirty="0" err="1"/>
              <a:t>Nuwara</a:t>
            </a:r>
            <a:r>
              <a:rPr lang="en-US" dirty="0"/>
              <a:t> </a:t>
            </a:r>
            <a:r>
              <a:rPr lang="en-US" dirty="0" err="1"/>
              <a:t>Eliya</a:t>
            </a:r>
            <a:r>
              <a:rPr lang="en-US" dirty="0"/>
              <a:t>, Sri Lanka on the way to Horton Plains is facilitated with a Morning Glory spill. So named as the structure depicts the  shape of the Morning Glory flower.</a:t>
            </a:r>
          </a:p>
        </p:txBody>
      </p:sp>
      <p:sp>
        <p:nvSpPr>
          <p:cNvPr id="4" name="TextBox 3"/>
          <p:cNvSpPr txBox="1"/>
          <p:nvPr/>
        </p:nvSpPr>
        <p:spPr>
          <a:xfrm>
            <a:off x="0" y="3359452"/>
            <a:ext cx="12192000" cy="1477328"/>
          </a:xfrm>
          <a:prstGeom prst="rect">
            <a:avLst/>
          </a:prstGeom>
          <a:noFill/>
        </p:spPr>
        <p:txBody>
          <a:bodyPr wrap="square" rtlCol="0">
            <a:spAutoFit/>
          </a:bodyPr>
          <a:lstStyle/>
          <a:p>
            <a:r>
              <a:rPr lang="en-US" dirty="0"/>
              <a:t>The </a:t>
            </a:r>
            <a:r>
              <a:rPr lang="en-US" dirty="0" err="1"/>
              <a:t>Keta</a:t>
            </a:r>
            <a:r>
              <a:rPr lang="en-US" dirty="0"/>
              <a:t> </a:t>
            </a:r>
            <a:r>
              <a:rPr lang="en-US" dirty="0" err="1"/>
              <a:t>Sorowwa</a:t>
            </a:r>
            <a:r>
              <a:rPr lang="en-US" dirty="0"/>
              <a:t> is a devise formed with a number of funnel type chute units of burnt  clay placed one on top of the other</a:t>
            </a:r>
          </a:p>
          <a:p>
            <a:r>
              <a:rPr lang="en-US" dirty="0"/>
              <a:t> to reach the water surface. This stack is connected to a burnt clay conduit placed at the bottom of the embankment leading</a:t>
            </a:r>
          </a:p>
          <a:p>
            <a:r>
              <a:rPr lang="en-US" dirty="0"/>
              <a:t> to the canal which distributed the water to the paddies. The theory being that… the  water pressure at the top of the surface </a:t>
            </a:r>
          </a:p>
          <a:p>
            <a:r>
              <a:rPr lang="en-US" dirty="0"/>
              <a:t>is less  and the stored energy is manageable. The surface water of the reservoir was transferred through the tower of chutes</a:t>
            </a:r>
          </a:p>
          <a:p>
            <a:r>
              <a:rPr lang="en-US" dirty="0"/>
              <a:t> into the canal by the clay conduit.</a:t>
            </a:r>
          </a:p>
        </p:txBody>
      </p:sp>
      <p:sp>
        <p:nvSpPr>
          <p:cNvPr id="5" name="TextBox 4"/>
          <p:cNvSpPr txBox="1"/>
          <p:nvPr/>
        </p:nvSpPr>
        <p:spPr>
          <a:xfrm>
            <a:off x="16803" y="5380672"/>
            <a:ext cx="12158393" cy="1477328"/>
          </a:xfrm>
          <a:prstGeom prst="rect">
            <a:avLst/>
          </a:prstGeom>
          <a:noFill/>
        </p:spPr>
        <p:txBody>
          <a:bodyPr wrap="none" rtlCol="0">
            <a:spAutoFit/>
          </a:bodyPr>
          <a:lstStyle/>
          <a:p>
            <a:br>
              <a:rPr lang="en-US" dirty="0"/>
            </a:br>
            <a:r>
              <a:rPr lang="en-US" dirty="0"/>
              <a:t>Once the water level of the reservoir reached the level of the uppermost chute unit the discharge ceased, and the top most </a:t>
            </a:r>
          </a:p>
          <a:p>
            <a:r>
              <a:rPr lang="en-US" dirty="0"/>
              <a:t>chute was removed manually, re-activating the discharge of  water to the depth of the second chute. This way one could control</a:t>
            </a:r>
          </a:p>
          <a:p>
            <a:r>
              <a:rPr lang="en-US" dirty="0"/>
              <a:t> the water issue on a chute basis and the wastage could be monitored and managed. In an emergency the chute was to be </a:t>
            </a:r>
          </a:p>
          <a:p>
            <a:r>
              <a:rPr lang="en-US" dirty="0"/>
              <a:t>plugged stopping the water flow.</a:t>
            </a:r>
          </a:p>
        </p:txBody>
      </p:sp>
    </p:spTree>
    <p:extLst>
      <p:ext uri="{BB962C8B-B14F-4D97-AF65-F5344CB8AC3E}">
        <p14:creationId xmlns:p14="http://schemas.microsoft.com/office/powerpoint/2010/main" val="2239851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402080" y="883920"/>
            <a:ext cx="503742" cy="2865120"/>
          </a:xfrm>
          <a:custGeom>
            <a:avLst/>
            <a:gdLst>
              <a:gd name="connsiteX0" fmla="*/ 15240 w 503742"/>
              <a:gd name="connsiteY0" fmla="*/ 0 h 2865120"/>
              <a:gd name="connsiteX1" fmla="*/ 45720 w 503742"/>
              <a:gd name="connsiteY1" fmla="*/ 152400 h 2865120"/>
              <a:gd name="connsiteX2" fmla="*/ 60960 w 503742"/>
              <a:gd name="connsiteY2" fmla="*/ 198120 h 2865120"/>
              <a:gd name="connsiteX3" fmla="*/ 91440 w 503742"/>
              <a:gd name="connsiteY3" fmla="*/ 243840 h 2865120"/>
              <a:gd name="connsiteX4" fmla="*/ 106680 w 503742"/>
              <a:gd name="connsiteY4" fmla="*/ 320040 h 2865120"/>
              <a:gd name="connsiteX5" fmla="*/ 182880 w 503742"/>
              <a:gd name="connsiteY5" fmla="*/ 411480 h 2865120"/>
              <a:gd name="connsiteX6" fmla="*/ 182880 w 503742"/>
              <a:gd name="connsiteY6" fmla="*/ 640080 h 2865120"/>
              <a:gd name="connsiteX7" fmla="*/ 152400 w 503742"/>
              <a:gd name="connsiteY7" fmla="*/ 685800 h 2865120"/>
              <a:gd name="connsiteX8" fmla="*/ 106680 w 503742"/>
              <a:gd name="connsiteY8" fmla="*/ 701040 h 2865120"/>
              <a:gd name="connsiteX9" fmla="*/ 106680 w 503742"/>
              <a:gd name="connsiteY9" fmla="*/ 960120 h 2865120"/>
              <a:gd name="connsiteX10" fmla="*/ 121920 w 503742"/>
              <a:gd name="connsiteY10" fmla="*/ 1036320 h 2865120"/>
              <a:gd name="connsiteX11" fmla="*/ 137160 w 503742"/>
              <a:gd name="connsiteY11" fmla="*/ 1082040 h 2865120"/>
              <a:gd name="connsiteX12" fmla="*/ 228600 w 503742"/>
              <a:gd name="connsiteY12" fmla="*/ 1112520 h 2865120"/>
              <a:gd name="connsiteX13" fmla="*/ 243840 w 503742"/>
              <a:gd name="connsiteY13" fmla="*/ 1158240 h 2865120"/>
              <a:gd name="connsiteX14" fmla="*/ 198120 w 503742"/>
              <a:gd name="connsiteY14" fmla="*/ 1478280 h 2865120"/>
              <a:gd name="connsiteX15" fmla="*/ 121920 w 503742"/>
              <a:gd name="connsiteY15" fmla="*/ 1539240 h 2865120"/>
              <a:gd name="connsiteX16" fmla="*/ 0 w 503742"/>
              <a:gd name="connsiteY16" fmla="*/ 1691640 h 2865120"/>
              <a:gd name="connsiteX17" fmla="*/ 15240 w 503742"/>
              <a:gd name="connsiteY17" fmla="*/ 1844040 h 2865120"/>
              <a:gd name="connsiteX18" fmla="*/ 60960 w 503742"/>
              <a:gd name="connsiteY18" fmla="*/ 1905000 h 2865120"/>
              <a:gd name="connsiteX19" fmla="*/ 106680 w 503742"/>
              <a:gd name="connsiteY19" fmla="*/ 1935480 h 2865120"/>
              <a:gd name="connsiteX20" fmla="*/ 350520 w 503742"/>
              <a:gd name="connsiteY20" fmla="*/ 1981200 h 2865120"/>
              <a:gd name="connsiteX21" fmla="*/ 365760 w 503742"/>
              <a:gd name="connsiteY21" fmla="*/ 2286000 h 2865120"/>
              <a:gd name="connsiteX22" fmla="*/ 381000 w 503742"/>
              <a:gd name="connsiteY22" fmla="*/ 2346960 h 2865120"/>
              <a:gd name="connsiteX23" fmla="*/ 335280 w 503742"/>
              <a:gd name="connsiteY23" fmla="*/ 2484120 h 2865120"/>
              <a:gd name="connsiteX24" fmla="*/ 396240 w 503742"/>
              <a:gd name="connsiteY24" fmla="*/ 2667000 h 2865120"/>
              <a:gd name="connsiteX25" fmla="*/ 457200 w 503742"/>
              <a:gd name="connsiteY25" fmla="*/ 2682240 h 2865120"/>
              <a:gd name="connsiteX26" fmla="*/ 487680 w 503742"/>
              <a:gd name="connsiteY26" fmla="*/ 2727960 h 2865120"/>
              <a:gd name="connsiteX27" fmla="*/ 502920 w 503742"/>
              <a:gd name="connsiteY27" fmla="*/ 2865120 h 28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3742" h="2865120">
                <a:moveTo>
                  <a:pt x="15240" y="0"/>
                </a:moveTo>
                <a:cubicBezTo>
                  <a:pt x="25400" y="50800"/>
                  <a:pt x="29337" y="103252"/>
                  <a:pt x="45720" y="152400"/>
                </a:cubicBezTo>
                <a:cubicBezTo>
                  <a:pt x="50800" y="167640"/>
                  <a:pt x="53776" y="183752"/>
                  <a:pt x="60960" y="198120"/>
                </a:cubicBezTo>
                <a:cubicBezTo>
                  <a:pt x="69151" y="214503"/>
                  <a:pt x="81280" y="228600"/>
                  <a:pt x="91440" y="243840"/>
                </a:cubicBezTo>
                <a:cubicBezTo>
                  <a:pt x="96520" y="269240"/>
                  <a:pt x="97585" y="295786"/>
                  <a:pt x="106680" y="320040"/>
                </a:cubicBezTo>
                <a:cubicBezTo>
                  <a:pt x="119411" y="353988"/>
                  <a:pt x="159162" y="387762"/>
                  <a:pt x="182880" y="411480"/>
                </a:cubicBezTo>
                <a:cubicBezTo>
                  <a:pt x="213656" y="503807"/>
                  <a:pt x="213956" y="484698"/>
                  <a:pt x="182880" y="640080"/>
                </a:cubicBezTo>
                <a:cubicBezTo>
                  <a:pt x="179288" y="658041"/>
                  <a:pt x="166703" y="674358"/>
                  <a:pt x="152400" y="685800"/>
                </a:cubicBezTo>
                <a:cubicBezTo>
                  <a:pt x="139856" y="695835"/>
                  <a:pt x="121920" y="695960"/>
                  <a:pt x="106680" y="701040"/>
                </a:cubicBezTo>
                <a:cubicBezTo>
                  <a:pt x="70222" y="810415"/>
                  <a:pt x="84397" y="748432"/>
                  <a:pt x="106680" y="960120"/>
                </a:cubicBezTo>
                <a:cubicBezTo>
                  <a:pt x="109392" y="985881"/>
                  <a:pt x="115638" y="1011190"/>
                  <a:pt x="121920" y="1036320"/>
                </a:cubicBezTo>
                <a:cubicBezTo>
                  <a:pt x="125816" y="1051905"/>
                  <a:pt x="124088" y="1072703"/>
                  <a:pt x="137160" y="1082040"/>
                </a:cubicBezTo>
                <a:cubicBezTo>
                  <a:pt x="163304" y="1100714"/>
                  <a:pt x="228600" y="1112520"/>
                  <a:pt x="228600" y="1112520"/>
                </a:cubicBezTo>
                <a:cubicBezTo>
                  <a:pt x="233680" y="1127760"/>
                  <a:pt x="245174" y="1142231"/>
                  <a:pt x="243840" y="1158240"/>
                </a:cubicBezTo>
                <a:cubicBezTo>
                  <a:pt x="234891" y="1265631"/>
                  <a:pt x="230964" y="1375644"/>
                  <a:pt x="198120" y="1478280"/>
                </a:cubicBezTo>
                <a:cubicBezTo>
                  <a:pt x="188206" y="1509260"/>
                  <a:pt x="146232" y="1517630"/>
                  <a:pt x="121920" y="1539240"/>
                </a:cubicBezTo>
                <a:cubicBezTo>
                  <a:pt x="50850" y="1602413"/>
                  <a:pt x="56768" y="1606488"/>
                  <a:pt x="0" y="1691640"/>
                </a:cubicBezTo>
                <a:cubicBezTo>
                  <a:pt x="5080" y="1742440"/>
                  <a:pt x="1215" y="1794951"/>
                  <a:pt x="15240" y="1844040"/>
                </a:cubicBezTo>
                <a:cubicBezTo>
                  <a:pt x="22218" y="1868463"/>
                  <a:pt x="42999" y="1887039"/>
                  <a:pt x="60960" y="1905000"/>
                </a:cubicBezTo>
                <a:cubicBezTo>
                  <a:pt x="73912" y="1917952"/>
                  <a:pt x="89942" y="1928041"/>
                  <a:pt x="106680" y="1935480"/>
                </a:cubicBezTo>
                <a:cubicBezTo>
                  <a:pt x="201433" y="1977592"/>
                  <a:pt x="237848" y="1969933"/>
                  <a:pt x="350520" y="1981200"/>
                </a:cubicBezTo>
                <a:cubicBezTo>
                  <a:pt x="355600" y="2082800"/>
                  <a:pt x="357312" y="2184624"/>
                  <a:pt x="365760" y="2286000"/>
                </a:cubicBezTo>
                <a:cubicBezTo>
                  <a:pt x="367499" y="2306873"/>
                  <a:pt x="381000" y="2326015"/>
                  <a:pt x="381000" y="2346960"/>
                </a:cubicBezTo>
                <a:cubicBezTo>
                  <a:pt x="381000" y="2429090"/>
                  <a:pt x="372082" y="2428917"/>
                  <a:pt x="335280" y="2484120"/>
                </a:cubicBezTo>
                <a:cubicBezTo>
                  <a:pt x="350438" y="2650861"/>
                  <a:pt x="297729" y="2638854"/>
                  <a:pt x="396240" y="2667000"/>
                </a:cubicBezTo>
                <a:cubicBezTo>
                  <a:pt x="416379" y="2672754"/>
                  <a:pt x="436880" y="2677160"/>
                  <a:pt x="457200" y="2682240"/>
                </a:cubicBezTo>
                <a:cubicBezTo>
                  <a:pt x="467360" y="2697480"/>
                  <a:pt x="480465" y="2711125"/>
                  <a:pt x="487680" y="2727960"/>
                </a:cubicBezTo>
                <a:cubicBezTo>
                  <a:pt x="509080" y="2777894"/>
                  <a:pt x="502920" y="2811228"/>
                  <a:pt x="502920" y="286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514600" y="906780"/>
            <a:ext cx="1100925" cy="2819400"/>
          </a:xfrm>
          <a:custGeom>
            <a:avLst/>
            <a:gdLst>
              <a:gd name="connsiteX0" fmla="*/ 1082040 w 1100925"/>
              <a:gd name="connsiteY0" fmla="*/ 0 h 2819400"/>
              <a:gd name="connsiteX1" fmla="*/ 1082040 w 1100925"/>
              <a:gd name="connsiteY1" fmla="*/ 243840 h 2819400"/>
              <a:gd name="connsiteX2" fmla="*/ 1051560 w 1100925"/>
              <a:gd name="connsiteY2" fmla="*/ 289560 h 2819400"/>
              <a:gd name="connsiteX3" fmla="*/ 1021080 w 1100925"/>
              <a:gd name="connsiteY3" fmla="*/ 381000 h 2819400"/>
              <a:gd name="connsiteX4" fmla="*/ 1036320 w 1100925"/>
              <a:gd name="connsiteY4" fmla="*/ 426720 h 2819400"/>
              <a:gd name="connsiteX5" fmla="*/ 1066800 w 1100925"/>
              <a:gd name="connsiteY5" fmla="*/ 472440 h 2819400"/>
              <a:gd name="connsiteX6" fmla="*/ 1005840 w 1100925"/>
              <a:gd name="connsiteY6" fmla="*/ 487680 h 2819400"/>
              <a:gd name="connsiteX7" fmla="*/ 960120 w 1100925"/>
              <a:gd name="connsiteY7" fmla="*/ 518160 h 2819400"/>
              <a:gd name="connsiteX8" fmla="*/ 944880 w 1100925"/>
              <a:gd name="connsiteY8" fmla="*/ 563880 h 2819400"/>
              <a:gd name="connsiteX9" fmla="*/ 929640 w 1100925"/>
              <a:gd name="connsiteY9" fmla="*/ 716280 h 2819400"/>
              <a:gd name="connsiteX10" fmla="*/ 853440 w 1100925"/>
              <a:gd name="connsiteY10" fmla="*/ 731520 h 2819400"/>
              <a:gd name="connsiteX11" fmla="*/ 807720 w 1100925"/>
              <a:gd name="connsiteY11" fmla="*/ 777240 h 2819400"/>
              <a:gd name="connsiteX12" fmla="*/ 792480 w 1100925"/>
              <a:gd name="connsiteY12" fmla="*/ 853440 h 2819400"/>
              <a:gd name="connsiteX13" fmla="*/ 746760 w 1100925"/>
              <a:gd name="connsiteY13" fmla="*/ 944880 h 2819400"/>
              <a:gd name="connsiteX14" fmla="*/ 731520 w 1100925"/>
              <a:gd name="connsiteY14" fmla="*/ 1021080 h 2819400"/>
              <a:gd name="connsiteX15" fmla="*/ 716280 w 1100925"/>
              <a:gd name="connsiteY15" fmla="*/ 1127760 h 2819400"/>
              <a:gd name="connsiteX16" fmla="*/ 685800 w 1100925"/>
              <a:gd name="connsiteY16" fmla="*/ 1173480 h 2819400"/>
              <a:gd name="connsiteX17" fmla="*/ 670560 w 1100925"/>
              <a:gd name="connsiteY17" fmla="*/ 1219200 h 2819400"/>
              <a:gd name="connsiteX18" fmla="*/ 685800 w 1100925"/>
              <a:gd name="connsiteY18" fmla="*/ 1280160 h 2819400"/>
              <a:gd name="connsiteX19" fmla="*/ 350520 w 1100925"/>
              <a:gd name="connsiteY19" fmla="*/ 1295400 h 2819400"/>
              <a:gd name="connsiteX20" fmla="*/ 167640 w 1100925"/>
              <a:gd name="connsiteY20" fmla="*/ 1341120 h 2819400"/>
              <a:gd name="connsiteX21" fmla="*/ 0 w 1100925"/>
              <a:gd name="connsiteY21" fmla="*/ 1371600 h 2819400"/>
              <a:gd name="connsiteX22" fmla="*/ 45720 w 1100925"/>
              <a:gd name="connsiteY22" fmla="*/ 1478280 h 2819400"/>
              <a:gd name="connsiteX23" fmla="*/ 152400 w 1100925"/>
              <a:gd name="connsiteY23" fmla="*/ 1554480 h 2819400"/>
              <a:gd name="connsiteX24" fmla="*/ 213360 w 1100925"/>
              <a:gd name="connsiteY24" fmla="*/ 1569720 h 2819400"/>
              <a:gd name="connsiteX25" fmla="*/ 304800 w 1100925"/>
              <a:gd name="connsiteY25" fmla="*/ 1584960 h 2819400"/>
              <a:gd name="connsiteX26" fmla="*/ 472440 w 1100925"/>
              <a:gd name="connsiteY26" fmla="*/ 1600200 h 2819400"/>
              <a:gd name="connsiteX27" fmla="*/ 533400 w 1100925"/>
              <a:gd name="connsiteY27" fmla="*/ 1615440 h 2819400"/>
              <a:gd name="connsiteX28" fmla="*/ 487680 w 1100925"/>
              <a:gd name="connsiteY28" fmla="*/ 1706880 h 2819400"/>
              <a:gd name="connsiteX29" fmla="*/ 472440 w 1100925"/>
              <a:gd name="connsiteY29" fmla="*/ 1889760 h 2819400"/>
              <a:gd name="connsiteX30" fmla="*/ 426720 w 1100925"/>
              <a:gd name="connsiteY30" fmla="*/ 1905000 h 2819400"/>
              <a:gd name="connsiteX31" fmla="*/ 411480 w 1100925"/>
              <a:gd name="connsiteY31" fmla="*/ 2042160 h 2819400"/>
              <a:gd name="connsiteX32" fmla="*/ 259080 w 1100925"/>
              <a:gd name="connsiteY32" fmla="*/ 2087880 h 2819400"/>
              <a:gd name="connsiteX33" fmla="*/ 213360 w 1100925"/>
              <a:gd name="connsiteY33" fmla="*/ 2103120 h 2819400"/>
              <a:gd name="connsiteX34" fmla="*/ 167640 w 1100925"/>
              <a:gd name="connsiteY34" fmla="*/ 2148840 h 2819400"/>
              <a:gd name="connsiteX35" fmla="*/ 152400 w 1100925"/>
              <a:gd name="connsiteY35" fmla="*/ 2407920 h 2819400"/>
              <a:gd name="connsiteX36" fmla="*/ 198120 w 1100925"/>
              <a:gd name="connsiteY36" fmla="*/ 2453640 h 2819400"/>
              <a:gd name="connsiteX37" fmla="*/ 167640 w 1100925"/>
              <a:gd name="connsiteY37" fmla="*/ 2712720 h 2819400"/>
              <a:gd name="connsiteX38" fmla="*/ 152400 w 1100925"/>
              <a:gd name="connsiteY38" fmla="*/ 2773680 h 2819400"/>
              <a:gd name="connsiteX39" fmla="*/ 121920 w 1100925"/>
              <a:gd name="connsiteY39" fmla="*/ 281940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0925" h="2819400">
                <a:moveTo>
                  <a:pt x="1082040" y="0"/>
                </a:moveTo>
                <a:cubicBezTo>
                  <a:pt x="1102965" y="104627"/>
                  <a:pt x="1111146" y="108010"/>
                  <a:pt x="1082040" y="243840"/>
                </a:cubicBezTo>
                <a:cubicBezTo>
                  <a:pt x="1078202" y="261750"/>
                  <a:pt x="1058999" y="272822"/>
                  <a:pt x="1051560" y="289560"/>
                </a:cubicBezTo>
                <a:cubicBezTo>
                  <a:pt x="1038511" y="318920"/>
                  <a:pt x="1021080" y="381000"/>
                  <a:pt x="1021080" y="381000"/>
                </a:cubicBezTo>
                <a:cubicBezTo>
                  <a:pt x="1026160" y="396240"/>
                  <a:pt x="1029136" y="412352"/>
                  <a:pt x="1036320" y="426720"/>
                </a:cubicBezTo>
                <a:cubicBezTo>
                  <a:pt x="1044511" y="443103"/>
                  <a:pt x="1074991" y="456057"/>
                  <a:pt x="1066800" y="472440"/>
                </a:cubicBezTo>
                <a:cubicBezTo>
                  <a:pt x="1057433" y="491174"/>
                  <a:pt x="1026160" y="482600"/>
                  <a:pt x="1005840" y="487680"/>
                </a:cubicBezTo>
                <a:cubicBezTo>
                  <a:pt x="990600" y="497840"/>
                  <a:pt x="971562" y="503857"/>
                  <a:pt x="960120" y="518160"/>
                </a:cubicBezTo>
                <a:cubicBezTo>
                  <a:pt x="950085" y="530704"/>
                  <a:pt x="947323" y="548002"/>
                  <a:pt x="944880" y="563880"/>
                </a:cubicBezTo>
                <a:cubicBezTo>
                  <a:pt x="937117" y="614340"/>
                  <a:pt x="954087" y="671460"/>
                  <a:pt x="929640" y="716280"/>
                </a:cubicBezTo>
                <a:cubicBezTo>
                  <a:pt x="917236" y="739020"/>
                  <a:pt x="878840" y="726440"/>
                  <a:pt x="853440" y="731520"/>
                </a:cubicBezTo>
                <a:cubicBezTo>
                  <a:pt x="838200" y="746760"/>
                  <a:pt x="817359" y="757963"/>
                  <a:pt x="807720" y="777240"/>
                </a:cubicBezTo>
                <a:cubicBezTo>
                  <a:pt x="796136" y="800408"/>
                  <a:pt x="798762" y="828310"/>
                  <a:pt x="792480" y="853440"/>
                </a:cubicBezTo>
                <a:cubicBezTo>
                  <a:pt x="779861" y="903917"/>
                  <a:pt x="776559" y="900182"/>
                  <a:pt x="746760" y="944880"/>
                </a:cubicBezTo>
                <a:cubicBezTo>
                  <a:pt x="741680" y="970280"/>
                  <a:pt x="735778" y="995529"/>
                  <a:pt x="731520" y="1021080"/>
                </a:cubicBezTo>
                <a:cubicBezTo>
                  <a:pt x="725615" y="1056512"/>
                  <a:pt x="726602" y="1093354"/>
                  <a:pt x="716280" y="1127760"/>
                </a:cubicBezTo>
                <a:cubicBezTo>
                  <a:pt x="711017" y="1145304"/>
                  <a:pt x="693991" y="1157097"/>
                  <a:pt x="685800" y="1173480"/>
                </a:cubicBezTo>
                <a:cubicBezTo>
                  <a:pt x="678616" y="1187848"/>
                  <a:pt x="675640" y="1203960"/>
                  <a:pt x="670560" y="1219200"/>
                </a:cubicBezTo>
                <a:cubicBezTo>
                  <a:pt x="675640" y="1239520"/>
                  <a:pt x="706176" y="1275309"/>
                  <a:pt x="685800" y="1280160"/>
                </a:cubicBezTo>
                <a:cubicBezTo>
                  <a:pt x="576967" y="1306073"/>
                  <a:pt x="462111" y="1287429"/>
                  <a:pt x="350520" y="1295400"/>
                </a:cubicBezTo>
                <a:cubicBezTo>
                  <a:pt x="229468" y="1304047"/>
                  <a:pt x="286233" y="1313216"/>
                  <a:pt x="167640" y="1341120"/>
                </a:cubicBezTo>
                <a:cubicBezTo>
                  <a:pt x="112354" y="1354129"/>
                  <a:pt x="55880" y="1361440"/>
                  <a:pt x="0" y="1371600"/>
                </a:cubicBezTo>
                <a:cubicBezTo>
                  <a:pt x="12437" y="1408911"/>
                  <a:pt x="22180" y="1445324"/>
                  <a:pt x="45720" y="1478280"/>
                </a:cubicBezTo>
                <a:cubicBezTo>
                  <a:pt x="74111" y="1518027"/>
                  <a:pt x="107363" y="1537591"/>
                  <a:pt x="152400" y="1554480"/>
                </a:cubicBezTo>
                <a:cubicBezTo>
                  <a:pt x="172012" y="1561834"/>
                  <a:pt x="192821" y="1565612"/>
                  <a:pt x="213360" y="1569720"/>
                </a:cubicBezTo>
                <a:cubicBezTo>
                  <a:pt x="243660" y="1575780"/>
                  <a:pt x="274111" y="1581350"/>
                  <a:pt x="304800" y="1584960"/>
                </a:cubicBezTo>
                <a:cubicBezTo>
                  <a:pt x="360526" y="1591516"/>
                  <a:pt x="416560" y="1595120"/>
                  <a:pt x="472440" y="1600200"/>
                </a:cubicBezTo>
                <a:cubicBezTo>
                  <a:pt x="492760" y="1605280"/>
                  <a:pt x="520833" y="1598684"/>
                  <a:pt x="533400" y="1615440"/>
                </a:cubicBezTo>
                <a:cubicBezTo>
                  <a:pt x="544535" y="1630286"/>
                  <a:pt x="490395" y="1702807"/>
                  <a:pt x="487680" y="1706880"/>
                </a:cubicBezTo>
                <a:cubicBezTo>
                  <a:pt x="482600" y="1767840"/>
                  <a:pt x="490430" y="1831294"/>
                  <a:pt x="472440" y="1889760"/>
                </a:cubicBezTo>
                <a:cubicBezTo>
                  <a:pt x="467716" y="1905114"/>
                  <a:pt x="432686" y="1890085"/>
                  <a:pt x="426720" y="1905000"/>
                </a:cubicBezTo>
                <a:cubicBezTo>
                  <a:pt x="409636" y="1947711"/>
                  <a:pt x="436177" y="2003350"/>
                  <a:pt x="411480" y="2042160"/>
                </a:cubicBezTo>
                <a:cubicBezTo>
                  <a:pt x="403432" y="2054807"/>
                  <a:pt x="283891" y="2080791"/>
                  <a:pt x="259080" y="2087880"/>
                </a:cubicBezTo>
                <a:cubicBezTo>
                  <a:pt x="243634" y="2092293"/>
                  <a:pt x="228600" y="2098040"/>
                  <a:pt x="213360" y="2103120"/>
                </a:cubicBezTo>
                <a:cubicBezTo>
                  <a:pt x="198120" y="2118360"/>
                  <a:pt x="181438" y="2132283"/>
                  <a:pt x="167640" y="2148840"/>
                </a:cubicBezTo>
                <a:cubicBezTo>
                  <a:pt x="101358" y="2228379"/>
                  <a:pt x="121263" y="2275586"/>
                  <a:pt x="152400" y="2407920"/>
                </a:cubicBezTo>
                <a:cubicBezTo>
                  <a:pt x="157336" y="2428900"/>
                  <a:pt x="182880" y="2438400"/>
                  <a:pt x="198120" y="2453640"/>
                </a:cubicBezTo>
                <a:cubicBezTo>
                  <a:pt x="173749" y="2794836"/>
                  <a:pt x="207227" y="2574166"/>
                  <a:pt x="167640" y="2712720"/>
                </a:cubicBezTo>
                <a:cubicBezTo>
                  <a:pt x="161886" y="2732859"/>
                  <a:pt x="160651" y="2754428"/>
                  <a:pt x="152400" y="2773680"/>
                </a:cubicBezTo>
                <a:cubicBezTo>
                  <a:pt x="145185" y="2790515"/>
                  <a:pt x="121920" y="2819400"/>
                  <a:pt x="121920" y="28194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142258" y="3703320"/>
            <a:ext cx="793222" cy="1478280"/>
          </a:xfrm>
          <a:custGeom>
            <a:avLst/>
            <a:gdLst>
              <a:gd name="connsiteX0" fmla="*/ 793222 w 793222"/>
              <a:gd name="connsiteY0" fmla="*/ 0 h 1478280"/>
              <a:gd name="connsiteX1" fmla="*/ 762742 w 793222"/>
              <a:gd name="connsiteY1" fmla="*/ 137160 h 1478280"/>
              <a:gd name="connsiteX2" fmla="*/ 732262 w 793222"/>
              <a:gd name="connsiteY2" fmla="*/ 228600 h 1478280"/>
              <a:gd name="connsiteX3" fmla="*/ 656062 w 793222"/>
              <a:gd name="connsiteY3" fmla="*/ 320040 h 1478280"/>
              <a:gd name="connsiteX4" fmla="*/ 610342 w 793222"/>
              <a:gd name="connsiteY4" fmla="*/ 350520 h 1478280"/>
              <a:gd name="connsiteX5" fmla="*/ 518902 w 793222"/>
              <a:gd name="connsiteY5" fmla="*/ 381000 h 1478280"/>
              <a:gd name="connsiteX6" fmla="*/ 473182 w 793222"/>
              <a:gd name="connsiteY6" fmla="*/ 411480 h 1478280"/>
              <a:gd name="connsiteX7" fmla="*/ 381742 w 793222"/>
              <a:gd name="connsiteY7" fmla="*/ 441960 h 1478280"/>
              <a:gd name="connsiteX8" fmla="*/ 351262 w 793222"/>
              <a:gd name="connsiteY8" fmla="*/ 533400 h 1478280"/>
              <a:gd name="connsiteX9" fmla="*/ 305542 w 793222"/>
              <a:gd name="connsiteY9" fmla="*/ 624840 h 1478280"/>
              <a:gd name="connsiteX10" fmla="*/ 290302 w 793222"/>
              <a:gd name="connsiteY10" fmla="*/ 762000 h 1478280"/>
              <a:gd name="connsiteX11" fmla="*/ 244582 w 793222"/>
              <a:gd name="connsiteY11" fmla="*/ 807720 h 1478280"/>
              <a:gd name="connsiteX12" fmla="*/ 198862 w 793222"/>
              <a:gd name="connsiteY12" fmla="*/ 868680 h 1478280"/>
              <a:gd name="connsiteX13" fmla="*/ 92182 w 793222"/>
              <a:gd name="connsiteY13" fmla="*/ 960120 h 1478280"/>
              <a:gd name="connsiteX14" fmla="*/ 92182 w 793222"/>
              <a:gd name="connsiteY14" fmla="*/ 1066800 h 1478280"/>
              <a:gd name="connsiteX15" fmla="*/ 76942 w 793222"/>
              <a:gd name="connsiteY15" fmla="*/ 1143000 h 1478280"/>
              <a:gd name="connsiteX16" fmla="*/ 61702 w 793222"/>
              <a:gd name="connsiteY16" fmla="*/ 1234440 h 1478280"/>
              <a:gd name="connsiteX17" fmla="*/ 46462 w 793222"/>
              <a:gd name="connsiteY17" fmla="*/ 1280160 h 1478280"/>
              <a:gd name="connsiteX18" fmla="*/ 31222 w 793222"/>
              <a:gd name="connsiteY18" fmla="*/ 1341120 h 1478280"/>
              <a:gd name="connsiteX19" fmla="*/ 742 w 793222"/>
              <a:gd name="connsiteY19" fmla="*/ 1447800 h 1478280"/>
              <a:gd name="connsiteX20" fmla="*/ 742 w 793222"/>
              <a:gd name="connsiteY20" fmla="*/ 147828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222" h="1478280">
                <a:moveTo>
                  <a:pt x="793222" y="0"/>
                </a:moveTo>
                <a:cubicBezTo>
                  <a:pt x="784521" y="43505"/>
                  <a:pt x="775655" y="94115"/>
                  <a:pt x="762742" y="137160"/>
                </a:cubicBezTo>
                <a:cubicBezTo>
                  <a:pt x="753510" y="167934"/>
                  <a:pt x="750084" y="201867"/>
                  <a:pt x="732262" y="228600"/>
                </a:cubicBezTo>
                <a:cubicBezTo>
                  <a:pt x="702292" y="273555"/>
                  <a:pt x="700066" y="283370"/>
                  <a:pt x="656062" y="320040"/>
                </a:cubicBezTo>
                <a:cubicBezTo>
                  <a:pt x="641991" y="331766"/>
                  <a:pt x="627080" y="343081"/>
                  <a:pt x="610342" y="350520"/>
                </a:cubicBezTo>
                <a:cubicBezTo>
                  <a:pt x="580982" y="363569"/>
                  <a:pt x="545635" y="363178"/>
                  <a:pt x="518902" y="381000"/>
                </a:cubicBezTo>
                <a:cubicBezTo>
                  <a:pt x="503662" y="391160"/>
                  <a:pt x="489920" y="404041"/>
                  <a:pt x="473182" y="411480"/>
                </a:cubicBezTo>
                <a:cubicBezTo>
                  <a:pt x="443822" y="424529"/>
                  <a:pt x="381742" y="441960"/>
                  <a:pt x="381742" y="441960"/>
                </a:cubicBezTo>
                <a:cubicBezTo>
                  <a:pt x="371582" y="472440"/>
                  <a:pt x="369084" y="506667"/>
                  <a:pt x="351262" y="533400"/>
                </a:cubicBezTo>
                <a:cubicBezTo>
                  <a:pt x="311871" y="592486"/>
                  <a:pt x="326574" y="561744"/>
                  <a:pt x="305542" y="624840"/>
                </a:cubicBezTo>
                <a:cubicBezTo>
                  <a:pt x="300462" y="670560"/>
                  <a:pt x="304849" y="718359"/>
                  <a:pt x="290302" y="762000"/>
                </a:cubicBezTo>
                <a:cubicBezTo>
                  <a:pt x="283486" y="782447"/>
                  <a:pt x="258608" y="791356"/>
                  <a:pt x="244582" y="807720"/>
                </a:cubicBezTo>
                <a:cubicBezTo>
                  <a:pt x="228052" y="827005"/>
                  <a:pt x="215588" y="849565"/>
                  <a:pt x="198862" y="868680"/>
                </a:cubicBezTo>
                <a:cubicBezTo>
                  <a:pt x="147124" y="927809"/>
                  <a:pt x="147680" y="923122"/>
                  <a:pt x="92182" y="960120"/>
                </a:cubicBezTo>
                <a:cubicBezTo>
                  <a:pt x="55642" y="1069741"/>
                  <a:pt x="92182" y="932847"/>
                  <a:pt x="92182" y="1066800"/>
                </a:cubicBezTo>
                <a:cubicBezTo>
                  <a:pt x="92182" y="1092703"/>
                  <a:pt x="81576" y="1117515"/>
                  <a:pt x="76942" y="1143000"/>
                </a:cubicBezTo>
                <a:cubicBezTo>
                  <a:pt x="71414" y="1173402"/>
                  <a:pt x="68405" y="1204275"/>
                  <a:pt x="61702" y="1234440"/>
                </a:cubicBezTo>
                <a:cubicBezTo>
                  <a:pt x="58217" y="1250122"/>
                  <a:pt x="50875" y="1264714"/>
                  <a:pt x="46462" y="1280160"/>
                </a:cubicBezTo>
                <a:cubicBezTo>
                  <a:pt x="40708" y="1300299"/>
                  <a:pt x="36976" y="1320981"/>
                  <a:pt x="31222" y="1341120"/>
                </a:cubicBezTo>
                <a:cubicBezTo>
                  <a:pt x="16727" y="1391852"/>
                  <a:pt x="10271" y="1390629"/>
                  <a:pt x="742" y="1447800"/>
                </a:cubicBezTo>
                <a:cubicBezTo>
                  <a:pt x="-928" y="1457822"/>
                  <a:pt x="742" y="1468120"/>
                  <a:pt x="742" y="14782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621280" y="3779520"/>
            <a:ext cx="366600" cy="1447800"/>
          </a:xfrm>
          <a:custGeom>
            <a:avLst/>
            <a:gdLst>
              <a:gd name="connsiteX0" fmla="*/ 30480 w 366600"/>
              <a:gd name="connsiteY0" fmla="*/ 0 h 1447800"/>
              <a:gd name="connsiteX1" fmla="*/ 15240 w 366600"/>
              <a:gd name="connsiteY1" fmla="*/ 76200 h 1447800"/>
              <a:gd name="connsiteX2" fmla="*/ 0 w 366600"/>
              <a:gd name="connsiteY2" fmla="*/ 121920 h 1447800"/>
              <a:gd name="connsiteX3" fmla="*/ 15240 w 366600"/>
              <a:gd name="connsiteY3" fmla="*/ 259080 h 1447800"/>
              <a:gd name="connsiteX4" fmla="*/ 76200 w 366600"/>
              <a:gd name="connsiteY4" fmla="*/ 350520 h 1447800"/>
              <a:gd name="connsiteX5" fmla="*/ 121920 w 366600"/>
              <a:gd name="connsiteY5" fmla="*/ 441960 h 1447800"/>
              <a:gd name="connsiteX6" fmla="*/ 198120 w 366600"/>
              <a:gd name="connsiteY6" fmla="*/ 533400 h 1447800"/>
              <a:gd name="connsiteX7" fmla="*/ 243840 w 366600"/>
              <a:gd name="connsiteY7" fmla="*/ 670560 h 1447800"/>
              <a:gd name="connsiteX8" fmla="*/ 259080 w 366600"/>
              <a:gd name="connsiteY8" fmla="*/ 716280 h 1447800"/>
              <a:gd name="connsiteX9" fmla="*/ 274320 w 366600"/>
              <a:gd name="connsiteY9" fmla="*/ 762000 h 1447800"/>
              <a:gd name="connsiteX10" fmla="*/ 304800 w 366600"/>
              <a:gd name="connsiteY10" fmla="*/ 1173480 h 1447800"/>
              <a:gd name="connsiteX11" fmla="*/ 335280 w 366600"/>
              <a:gd name="connsiteY11" fmla="*/ 1264920 h 1447800"/>
              <a:gd name="connsiteX12" fmla="*/ 365760 w 366600"/>
              <a:gd name="connsiteY12" fmla="*/ 1402080 h 1447800"/>
              <a:gd name="connsiteX13" fmla="*/ 365760 w 366600"/>
              <a:gd name="connsiteY13"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600" h="1447800">
                <a:moveTo>
                  <a:pt x="30480" y="0"/>
                </a:moveTo>
                <a:cubicBezTo>
                  <a:pt x="25400" y="25400"/>
                  <a:pt x="21522" y="51070"/>
                  <a:pt x="15240" y="76200"/>
                </a:cubicBezTo>
                <a:cubicBezTo>
                  <a:pt x="11344" y="91785"/>
                  <a:pt x="0" y="105856"/>
                  <a:pt x="0" y="121920"/>
                </a:cubicBezTo>
                <a:cubicBezTo>
                  <a:pt x="0" y="167921"/>
                  <a:pt x="693" y="215439"/>
                  <a:pt x="15240" y="259080"/>
                </a:cubicBezTo>
                <a:cubicBezTo>
                  <a:pt x="26824" y="293833"/>
                  <a:pt x="55880" y="320040"/>
                  <a:pt x="76200" y="350520"/>
                </a:cubicBezTo>
                <a:cubicBezTo>
                  <a:pt x="163551" y="481547"/>
                  <a:pt x="58824" y="315767"/>
                  <a:pt x="121920" y="441960"/>
                </a:cubicBezTo>
                <a:cubicBezTo>
                  <a:pt x="143138" y="484395"/>
                  <a:pt x="164415" y="499695"/>
                  <a:pt x="198120" y="533400"/>
                </a:cubicBezTo>
                <a:lnTo>
                  <a:pt x="243840" y="670560"/>
                </a:lnTo>
                <a:lnTo>
                  <a:pt x="259080" y="716280"/>
                </a:lnTo>
                <a:lnTo>
                  <a:pt x="274320" y="762000"/>
                </a:lnTo>
                <a:cubicBezTo>
                  <a:pt x="275666" y="782195"/>
                  <a:pt x="297606" y="1130316"/>
                  <a:pt x="304800" y="1173480"/>
                </a:cubicBezTo>
                <a:cubicBezTo>
                  <a:pt x="310082" y="1205172"/>
                  <a:pt x="327488" y="1233751"/>
                  <a:pt x="335280" y="1264920"/>
                </a:cubicBezTo>
                <a:cubicBezTo>
                  <a:pt x="345069" y="1304075"/>
                  <a:pt x="360923" y="1363385"/>
                  <a:pt x="365760" y="1402080"/>
                </a:cubicBezTo>
                <a:cubicBezTo>
                  <a:pt x="367650" y="1417202"/>
                  <a:pt x="365760" y="1432560"/>
                  <a:pt x="365760" y="1447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130800" y="1021080"/>
            <a:ext cx="55372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84520" y="2804160"/>
            <a:ext cx="30480" cy="1844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385561" y="1310640"/>
            <a:ext cx="501683" cy="1463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00800" y="2788920"/>
            <a:ext cx="152400" cy="1859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15000" y="278892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 idx="22"/>
            <a:endCxn id="2" idx="22"/>
          </p:cNvCxnSpPr>
          <p:nvPr/>
        </p:nvCxnSpPr>
        <p:spPr>
          <a:xfrm>
            <a:off x="1783080" y="323088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057400" y="1767840"/>
            <a:ext cx="243840" cy="3413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5821680" y="1310640"/>
            <a:ext cx="236220" cy="1158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8207238" y="1141817"/>
            <a:ext cx="906282" cy="1128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098280" y="2270760"/>
            <a:ext cx="303562" cy="1546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68" idx="0"/>
          </p:cNvCxnSpPr>
          <p:nvPr/>
        </p:nvCxnSpPr>
        <p:spPr>
          <a:xfrm flipH="1">
            <a:off x="10323128" y="1084338"/>
            <a:ext cx="813668" cy="116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102882" y="2240962"/>
            <a:ext cx="185380" cy="1576658"/>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715000" y="2758441"/>
            <a:ext cx="701040" cy="60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8662576">
            <a:off x="9001730" y="1918967"/>
            <a:ext cx="773482" cy="72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7995868">
            <a:off x="9958714" y="1473865"/>
            <a:ext cx="56865" cy="922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9388471" y="42672"/>
            <a:ext cx="484632" cy="704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3150329">
            <a:off x="9632730" y="1004657"/>
            <a:ext cx="940305" cy="274320"/>
          </a:xfrm>
          <a:prstGeom prst="rightArrow">
            <a:avLst>
              <a:gd name="adj1" fmla="val 50000"/>
              <a:gd name="adj2" fmla="val 47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8346415">
            <a:off x="8628758" y="919645"/>
            <a:ext cx="978408" cy="32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828800" y="3680460"/>
            <a:ext cx="914400" cy="137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5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0"/>
                                        <p:tgtEl>
                                          <p:spTgt spid="68"/>
                                        </p:tgtEl>
                                      </p:cBhvr>
                                    </p:animEffect>
                                    <p:anim calcmode="lin" valueType="num">
                                      <p:cBhvr>
                                        <p:cTn id="43" dur="1000" fill="hold"/>
                                        <p:tgtEl>
                                          <p:spTgt spid="68"/>
                                        </p:tgtEl>
                                        <p:attrNameLst>
                                          <p:attrName>ppt_x</p:attrName>
                                        </p:attrNameLst>
                                      </p:cBhvr>
                                      <p:tavLst>
                                        <p:tav tm="0">
                                          <p:val>
                                            <p:strVal val="#ppt_x"/>
                                          </p:val>
                                        </p:tav>
                                        <p:tav tm="100000">
                                          <p:val>
                                            <p:strVal val="#ppt_x"/>
                                          </p:val>
                                        </p:tav>
                                      </p:tavLst>
                                    </p:anim>
                                    <p:anim calcmode="lin" valueType="num">
                                      <p:cBhvr>
                                        <p:cTn id="4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43" grpId="0" animBg="1"/>
      <p:bldP spid="67" grpId="0" animBg="1"/>
      <p:bldP spid="68" grpId="0" animBg="1"/>
      <p:bldP spid="6" grpId="0" animBg="1"/>
      <p:bldP spid="8"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097280" y="1249680"/>
            <a:ext cx="990600" cy="176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0"/>
          </p:cNvCxnSpPr>
          <p:nvPr/>
        </p:nvCxnSpPr>
        <p:spPr>
          <a:xfrm flipH="1">
            <a:off x="1145177" y="3048001"/>
            <a:ext cx="1012188" cy="1323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 idx="1"/>
          </p:cNvCxnSpPr>
          <p:nvPr/>
        </p:nvCxnSpPr>
        <p:spPr>
          <a:xfrm flipH="1">
            <a:off x="3389995" y="1249680"/>
            <a:ext cx="983886" cy="1798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29000" y="3017520"/>
            <a:ext cx="853440" cy="146304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 descr="Image result for victoria dam sri lank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169" y="0"/>
            <a:ext cx="4142831" cy="3205842"/>
          </a:xfrm>
          <a:prstGeom prst="rect">
            <a:avLst/>
          </a:prstGeom>
          <a:noFill/>
          <a:extLst>
            <a:ext uri="{909E8E84-426E-40DD-AFC4-6F175D3DCCD1}">
              <a14:hiddenFill xmlns:a14="http://schemas.microsoft.com/office/drawing/2010/main">
                <a:solidFill>
                  <a:srgbClr val="FFFFFF"/>
                </a:solidFill>
              </a14:hiddenFill>
            </a:ext>
          </a:extLst>
        </p:spPr>
      </p:pic>
      <p:sp>
        <p:nvSpPr>
          <p:cNvPr id="3" name="Block Arc 2"/>
          <p:cNvSpPr/>
          <p:nvPr/>
        </p:nvSpPr>
        <p:spPr>
          <a:xfrm>
            <a:off x="2118360" y="2307772"/>
            <a:ext cx="1310640" cy="1480458"/>
          </a:xfrm>
          <a:prstGeom prst="blockArc">
            <a:avLst>
              <a:gd name="adj1" fmla="val 10800000"/>
              <a:gd name="adj2" fmla="val 0"/>
              <a:gd name="adj3" fmla="val 59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Image result for victoria dam sri lank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437" y="3371576"/>
            <a:ext cx="4648563" cy="348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9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isokotuw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8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isokotuw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96250" cy="3829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yH2w_x3Hc71BqWYA6aP_p75L3kGAyXvOmASjm02BVi69Vh7L1xEivP73Pbuh1zDgp_BEdWs=s12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02" y="4204577"/>
            <a:ext cx="3975362" cy="2747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03659" y="658906"/>
            <a:ext cx="1423531" cy="369332"/>
          </a:xfrm>
          <a:prstGeom prst="rect">
            <a:avLst/>
          </a:prstGeom>
          <a:noFill/>
        </p:spPr>
        <p:txBody>
          <a:bodyPr wrap="none" rtlCol="0">
            <a:spAutoFit/>
          </a:bodyPr>
          <a:lstStyle/>
          <a:p>
            <a:r>
              <a:rPr lang="en-US" dirty="0"/>
              <a:t>Cistern sluice</a:t>
            </a:r>
          </a:p>
        </p:txBody>
      </p:sp>
    </p:spTree>
    <p:extLst>
      <p:ext uri="{BB962C8B-B14F-4D97-AF65-F5344CB8AC3E}">
        <p14:creationId xmlns:p14="http://schemas.microsoft.com/office/powerpoint/2010/main" val="337737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unnel sluice of sri lan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02629" cy="6901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78709" y="1031938"/>
            <a:ext cx="6576224" cy="584775"/>
          </a:xfrm>
          <a:prstGeom prst="rect">
            <a:avLst/>
          </a:prstGeom>
          <a:noFill/>
        </p:spPr>
        <p:txBody>
          <a:bodyPr wrap="none" rtlCol="0">
            <a:spAutoFit/>
          </a:bodyPr>
          <a:lstStyle/>
          <a:p>
            <a:r>
              <a:rPr lang="en-US" sz="3200" dirty="0" err="1"/>
              <a:t>Keta</a:t>
            </a:r>
            <a:r>
              <a:rPr lang="en-US" sz="3200" dirty="0"/>
              <a:t> </a:t>
            </a:r>
            <a:r>
              <a:rPr lang="en-US" sz="3200" dirty="0" err="1"/>
              <a:t>sorrowwa</a:t>
            </a:r>
            <a:r>
              <a:rPr lang="en-US" sz="3200" dirty="0"/>
              <a:t> or Vertical tower sluice</a:t>
            </a:r>
          </a:p>
        </p:txBody>
      </p:sp>
    </p:spTree>
    <p:extLst>
      <p:ext uri="{BB962C8B-B14F-4D97-AF65-F5344CB8AC3E}">
        <p14:creationId xmlns:p14="http://schemas.microsoft.com/office/powerpoint/2010/main" val="284736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267" y="4507637"/>
            <a:ext cx="4726166" cy="584775"/>
          </a:xfrm>
          <a:prstGeom prst="rect">
            <a:avLst/>
          </a:prstGeom>
          <a:noFill/>
        </p:spPr>
        <p:txBody>
          <a:bodyPr wrap="none" rtlCol="0">
            <a:spAutoFit/>
          </a:bodyPr>
          <a:lstStyle/>
          <a:p>
            <a:r>
              <a:rPr lang="en-US" sz="3200" dirty="0"/>
              <a:t>Is most of  it hollow inside?</a:t>
            </a:r>
          </a:p>
        </p:txBody>
      </p:sp>
      <p:pic>
        <p:nvPicPr>
          <p:cNvPr id="3074" name="Picture 2" descr="Image result for ruwanwelisay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768601"/>
            <a:ext cx="5452532" cy="40893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uwanwelisay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5600" cy="391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638" y="5289940"/>
            <a:ext cx="6474721" cy="1077218"/>
          </a:xfrm>
          <a:prstGeom prst="rect">
            <a:avLst/>
          </a:prstGeom>
          <a:noFill/>
        </p:spPr>
        <p:txBody>
          <a:bodyPr wrap="none" rtlCol="0">
            <a:spAutoFit/>
          </a:bodyPr>
          <a:lstStyle/>
          <a:p>
            <a:r>
              <a:rPr lang="en-US" sz="3200" dirty="0"/>
              <a:t>What technology did they use to </a:t>
            </a:r>
          </a:p>
          <a:p>
            <a:r>
              <a:rPr lang="en-US" sz="3200" dirty="0"/>
              <a:t>get the perfect symmetrical curvature</a:t>
            </a:r>
          </a:p>
        </p:txBody>
      </p:sp>
    </p:spTree>
    <p:extLst>
      <p:ext uri="{BB962C8B-B14F-4D97-AF65-F5344CB8AC3E}">
        <p14:creationId xmlns:p14="http://schemas.microsoft.com/office/powerpoint/2010/main" val="34987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descr="Image result for abhayagiriy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2201334"/>
            <a:ext cx="65055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abhayagiriy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709"/>
            <a:ext cx="550545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51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0"/>
            <a:ext cx="5357867" cy="2333842"/>
          </a:xfrm>
          <a:custGeom>
            <a:avLst/>
            <a:gdLst>
              <a:gd name="connsiteX0" fmla="*/ 500062 w 5357867"/>
              <a:gd name="connsiteY0" fmla="*/ 990817 h 2333842"/>
              <a:gd name="connsiteX1" fmla="*/ 414337 w 5357867"/>
              <a:gd name="connsiteY1" fmla="*/ 862230 h 2333842"/>
              <a:gd name="connsiteX2" fmla="*/ 385762 w 5357867"/>
              <a:gd name="connsiteY2" fmla="*/ 790792 h 2333842"/>
              <a:gd name="connsiteX3" fmla="*/ 371475 w 5357867"/>
              <a:gd name="connsiteY3" fmla="*/ 733642 h 2333842"/>
              <a:gd name="connsiteX4" fmla="*/ 357187 w 5357867"/>
              <a:gd name="connsiteY4" fmla="*/ 690780 h 2333842"/>
              <a:gd name="connsiteX5" fmla="*/ 342900 w 5357867"/>
              <a:gd name="connsiteY5" fmla="*/ 633630 h 2333842"/>
              <a:gd name="connsiteX6" fmla="*/ 314325 w 5357867"/>
              <a:gd name="connsiteY6" fmla="*/ 533617 h 2333842"/>
              <a:gd name="connsiteX7" fmla="*/ 328612 w 5357867"/>
              <a:gd name="connsiteY7" fmla="*/ 4980 h 2333842"/>
              <a:gd name="connsiteX8" fmla="*/ 371475 w 5357867"/>
              <a:gd name="connsiteY8" fmla="*/ 33555 h 2333842"/>
              <a:gd name="connsiteX9" fmla="*/ 400050 w 5357867"/>
              <a:gd name="connsiteY9" fmla="*/ 119280 h 2333842"/>
              <a:gd name="connsiteX10" fmla="*/ 414337 w 5357867"/>
              <a:gd name="connsiteY10" fmla="*/ 162142 h 2333842"/>
              <a:gd name="connsiteX11" fmla="*/ 414337 w 5357867"/>
              <a:gd name="connsiteY11" fmla="*/ 1019392 h 2333842"/>
              <a:gd name="connsiteX12" fmla="*/ 385762 w 5357867"/>
              <a:gd name="connsiteY12" fmla="*/ 1262280 h 2333842"/>
              <a:gd name="connsiteX13" fmla="*/ 357187 w 5357867"/>
              <a:gd name="connsiteY13" fmla="*/ 1390867 h 2333842"/>
              <a:gd name="connsiteX14" fmla="*/ 342900 w 5357867"/>
              <a:gd name="connsiteY14" fmla="*/ 1448017 h 2333842"/>
              <a:gd name="connsiteX15" fmla="*/ 257175 w 5357867"/>
              <a:gd name="connsiteY15" fmla="*/ 1590892 h 2333842"/>
              <a:gd name="connsiteX16" fmla="*/ 185737 w 5357867"/>
              <a:gd name="connsiteY16" fmla="*/ 1676617 h 2333842"/>
              <a:gd name="connsiteX17" fmla="*/ 157162 w 5357867"/>
              <a:gd name="connsiteY17" fmla="*/ 1876642 h 2333842"/>
              <a:gd name="connsiteX18" fmla="*/ 142875 w 5357867"/>
              <a:gd name="connsiteY18" fmla="*/ 1919505 h 2333842"/>
              <a:gd name="connsiteX19" fmla="*/ 100012 w 5357867"/>
              <a:gd name="connsiteY19" fmla="*/ 1962367 h 2333842"/>
              <a:gd name="connsiteX20" fmla="*/ 85725 w 5357867"/>
              <a:gd name="connsiteY20" fmla="*/ 2005230 h 2333842"/>
              <a:gd name="connsiteX21" fmla="*/ 0 w 5357867"/>
              <a:gd name="connsiteY21" fmla="*/ 2076667 h 2333842"/>
              <a:gd name="connsiteX22" fmla="*/ 14287 w 5357867"/>
              <a:gd name="connsiteY22" fmla="*/ 2033805 h 2333842"/>
              <a:gd name="connsiteX23" fmla="*/ 85725 w 5357867"/>
              <a:gd name="connsiteY23" fmla="*/ 1948080 h 2333842"/>
              <a:gd name="connsiteX24" fmla="*/ 128587 w 5357867"/>
              <a:gd name="connsiteY24" fmla="*/ 1919505 h 2333842"/>
              <a:gd name="connsiteX25" fmla="*/ 200025 w 5357867"/>
              <a:gd name="connsiteY25" fmla="*/ 1790917 h 2333842"/>
              <a:gd name="connsiteX26" fmla="*/ 228600 w 5357867"/>
              <a:gd name="connsiteY26" fmla="*/ 1748055 h 2333842"/>
              <a:gd name="connsiteX27" fmla="*/ 257175 w 5357867"/>
              <a:gd name="connsiteY27" fmla="*/ 1705192 h 2333842"/>
              <a:gd name="connsiteX28" fmla="*/ 300037 w 5357867"/>
              <a:gd name="connsiteY28" fmla="*/ 1676617 h 2333842"/>
              <a:gd name="connsiteX29" fmla="*/ 328612 w 5357867"/>
              <a:gd name="connsiteY29" fmla="*/ 1633755 h 2333842"/>
              <a:gd name="connsiteX30" fmla="*/ 414337 w 5357867"/>
              <a:gd name="connsiteY30" fmla="*/ 1605180 h 2333842"/>
              <a:gd name="connsiteX31" fmla="*/ 457200 w 5357867"/>
              <a:gd name="connsiteY31" fmla="*/ 1576605 h 2333842"/>
              <a:gd name="connsiteX32" fmla="*/ 585787 w 5357867"/>
              <a:gd name="connsiteY32" fmla="*/ 1590892 h 2333842"/>
              <a:gd name="connsiteX33" fmla="*/ 628650 w 5357867"/>
              <a:gd name="connsiteY33" fmla="*/ 1733767 h 2333842"/>
              <a:gd name="connsiteX34" fmla="*/ 657225 w 5357867"/>
              <a:gd name="connsiteY34" fmla="*/ 1848067 h 2333842"/>
              <a:gd name="connsiteX35" fmla="*/ 685800 w 5357867"/>
              <a:gd name="connsiteY35" fmla="*/ 1805205 h 2333842"/>
              <a:gd name="connsiteX36" fmla="*/ 700087 w 5357867"/>
              <a:gd name="connsiteY36" fmla="*/ 1762342 h 2333842"/>
              <a:gd name="connsiteX37" fmla="*/ 785812 w 5357867"/>
              <a:gd name="connsiteY37" fmla="*/ 1705192 h 2333842"/>
              <a:gd name="connsiteX38" fmla="*/ 814387 w 5357867"/>
              <a:gd name="connsiteY38" fmla="*/ 1748055 h 2333842"/>
              <a:gd name="connsiteX39" fmla="*/ 857250 w 5357867"/>
              <a:gd name="connsiteY39" fmla="*/ 1776630 h 2333842"/>
              <a:gd name="connsiteX40" fmla="*/ 871537 w 5357867"/>
              <a:gd name="connsiteY40" fmla="*/ 1819492 h 2333842"/>
              <a:gd name="connsiteX41" fmla="*/ 900112 w 5357867"/>
              <a:gd name="connsiteY41" fmla="*/ 2019517 h 2333842"/>
              <a:gd name="connsiteX42" fmla="*/ 1028700 w 5357867"/>
              <a:gd name="connsiteY42" fmla="*/ 2005230 h 2333842"/>
              <a:gd name="connsiteX43" fmla="*/ 1042987 w 5357867"/>
              <a:gd name="connsiteY43" fmla="*/ 1948080 h 2333842"/>
              <a:gd name="connsiteX44" fmla="*/ 1057275 w 5357867"/>
              <a:gd name="connsiteY44" fmla="*/ 1876642 h 2333842"/>
              <a:gd name="connsiteX45" fmla="*/ 1071562 w 5357867"/>
              <a:gd name="connsiteY45" fmla="*/ 1833780 h 2333842"/>
              <a:gd name="connsiteX46" fmla="*/ 1100137 w 5357867"/>
              <a:gd name="connsiteY46" fmla="*/ 1719480 h 2333842"/>
              <a:gd name="connsiteX47" fmla="*/ 1128712 w 5357867"/>
              <a:gd name="connsiteY47" fmla="*/ 1676617 h 2333842"/>
              <a:gd name="connsiteX48" fmla="*/ 1257300 w 5357867"/>
              <a:gd name="connsiteY48" fmla="*/ 1690905 h 2333842"/>
              <a:gd name="connsiteX49" fmla="*/ 1300162 w 5357867"/>
              <a:gd name="connsiteY49" fmla="*/ 1705192 h 2333842"/>
              <a:gd name="connsiteX50" fmla="*/ 1328737 w 5357867"/>
              <a:gd name="connsiteY50" fmla="*/ 1748055 h 2333842"/>
              <a:gd name="connsiteX51" fmla="*/ 1357312 w 5357867"/>
              <a:gd name="connsiteY51" fmla="*/ 1805205 h 2333842"/>
              <a:gd name="connsiteX52" fmla="*/ 1400175 w 5357867"/>
              <a:gd name="connsiteY52" fmla="*/ 1748055 h 2333842"/>
              <a:gd name="connsiteX53" fmla="*/ 1414462 w 5357867"/>
              <a:gd name="connsiteY53" fmla="*/ 1705192 h 2333842"/>
              <a:gd name="connsiteX54" fmla="*/ 1528762 w 5357867"/>
              <a:gd name="connsiteY54" fmla="*/ 1690905 h 2333842"/>
              <a:gd name="connsiteX55" fmla="*/ 1543050 w 5357867"/>
              <a:gd name="connsiteY55" fmla="*/ 1733767 h 2333842"/>
              <a:gd name="connsiteX56" fmla="*/ 1571625 w 5357867"/>
              <a:gd name="connsiteY56" fmla="*/ 1776630 h 2333842"/>
              <a:gd name="connsiteX57" fmla="*/ 1585912 w 5357867"/>
              <a:gd name="connsiteY57" fmla="*/ 1962367 h 2333842"/>
              <a:gd name="connsiteX58" fmla="*/ 1600200 w 5357867"/>
              <a:gd name="connsiteY58" fmla="*/ 2005230 h 2333842"/>
              <a:gd name="connsiteX59" fmla="*/ 1643062 w 5357867"/>
              <a:gd name="connsiteY59" fmla="*/ 2019517 h 2333842"/>
              <a:gd name="connsiteX60" fmla="*/ 1714500 w 5357867"/>
              <a:gd name="connsiteY60" fmla="*/ 2005230 h 2333842"/>
              <a:gd name="connsiteX61" fmla="*/ 1800225 w 5357867"/>
              <a:gd name="connsiteY61" fmla="*/ 1948080 h 2333842"/>
              <a:gd name="connsiteX62" fmla="*/ 1843087 w 5357867"/>
              <a:gd name="connsiteY62" fmla="*/ 1819492 h 2333842"/>
              <a:gd name="connsiteX63" fmla="*/ 1857375 w 5357867"/>
              <a:gd name="connsiteY63" fmla="*/ 1776630 h 2333842"/>
              <a:gd name="connsiteX64" fmla="*/ 1871662 w 5357867"/>
              <a:gd name="connsiteY64" fmla="*/ 1719480 h 2333842"/>
              <a:gd name="connsiteX65" fmla="*/ 1928812 w 5357867"/>
              <a:gd name="connsiteY65" fmla="*/ 1633755 h 2333842"/>
              <a:gd name="connsiteX66" fmla="*/ 2014537 w 5357867"/>
              <a:gd name="connsiteY66" fmla="*/ 1619467 h 2333842"/>
              <a:gd name="connsiteX67" fmla="*/ 1971675 w 5357867"/>
              <a:gd name="connsiteY67" fmla="*/ 1633755 h 2333842"/>
              <a:gd name="connsiteX68" fmla="*/ 1928812 w 5357867"/>
              <a:gd name="connsiteY68" fmla="*/ 1776630 h 2333842"/>
              <a:gd name="connsiteX69" fmla="*/ 1943100 w 5357867"/>
              <a:gd name="connsiteY69" fmla="*/ 2005230 h 2333842"/>
              <a:gd name="connsiteX70" fmla="*/ 2028825 w 5357867"/>
              <a:gd name="connsiteY70" fmla="*/ 2033805 h 2333842"/>
              <a:gd name="connsiteX71" fmla="*/ 2071687 w 5357867"/>
              <a:gd name="connsiteY71" fmla="*/ 2048092 h 2333842"/>
              <a:gd name="connsiteX72" fmla="*/ 2143125 w 5357867"/>
              <a:gd name="connsiteY72" fmla="*/ 2033805 h 2333842"/>
              <a:gd name="connsiteX73" fmla="*/ 2157412 w 5357867"/>
              <a:gd name="connsiteY73" fmla="*/ 1990942 h 2333842"/>
              <a:gd name="connsiteX74" fmla="*/ 2185987 w 5357867"/>
              <a:gd name="connsiteY74" fmla="*/ 1948080 h 2333842"/>
              <a:gd name="connsiteX75" fmla="*/ 2185987 w 5357867"/>
              <a:gd name="connsiteY75" fmla="*/ 1776630 h 2333842"/>
              <a:gd name="connsiteX76" fmla="*/ 2143125 w 5357867"/>
              <a:gd name="connsiteY76" fmla="*/ 1733767 h 2333842"/>
              <a:gd name="connsiteX77" fmla="*/ 2057400 w 5357867"/>
              <a:gd name="connsiteY77" fmla="*/ 1676617 h 2333842"/>
              <a:gd name="connsiteX78" fmla="*/ 2043112 w 5357867"/>
              <a:gd name="connsiteY78" fmla="*/ 1633755 h 2333842"/>
              <a:gd name="connsiteX79" fmla="*/ 2085975 w 5357867"/>
              <a:gd name="connsiteY79" fmla="*/ 1619467 h 2333842"/>
              <a:gd name="connsiteX80" fmla="*/ 2271712 w 5357867"/>
              <a:gd name="connsiteY80" fmla="*/ 1633755 h 2333842"/>
              <a:gd name="connsiteX81" fmla="*/ 2543175 w 5357867"/>
              <a:gd name="connsiteY81" fmla="*/ 1648042 h 2333842"/>
              <a:gd name="connsiteX82" fmla="*/ 2528887 w 5357867"/>
              <a:gd name="connsiteY82" fmla="*/ 2033805 h 2333842"/>
              <a:gd name="connsiteX83" fmla="*/ 2571750 w 5357867"/>
              <a:gd name="connsiteY83" fmla="*/ 2062380 h 2333842"/>
              <a:gd name="connsiteX84" fmla="*/ 2614612 w 5357867"/>
              <a:gd name="connsiteY84" fmla="*/ 2033805 h 2333842"/>
              <a:gd name="connsiteX85" fmla="*/ 2628900 w 5357867"/>
              <a:gd name="connsiteY85" fmla="*/ 1990942 h 2333842"/>
              <a:gd name="connsiteX86" fmla="*/ 2686050 w 5357867"/>
              <a:gd name="connsiteY86" fmla="*/ 1905217 h 2333842"/>
              <a:gd name="connsiteX87" fmla="*/ 2714625 w 5357867"/>
              <a:gd name="connsiteY87" fmla="*/ 1862355 h 2333842"/>
              <a:gd name="connsiteX88" fmla="*/ 2728912 w 5357867"/>
              <a:gd name="connsiteY88" fmla="*/ 1662330 h 2333842"/>
              <a:gd name="connsiteX89" fmla="*/ 2771775 w 5357867"/>
              <a:gd name="connsiteY89" fmla="*/ 1676617 h 2333842"/>
              <a:gd name="connsiteX90" fmla="*/ 2914650 w 5357867"/>
              <a:gd name="connsiteY90" fmla="*/ 1705192 h 2333842"/>
              <a:gd name="connsiteX91" fmla="*/ 3071812 w 5357867"/>
              <a:gd name="connsiteY91" fmla="*/ 1719480 h 2333842"/>
              <a:gd name="connsiteX92" fmla="*/ 3028950 w 5357867"/>
              <a:gd name="connsiteY92" fmla="*/ 1748055 h 2333842"/>
              <a:gd name="connsiteX93" fmla="*/ 3000375 w 5357867"/>
              <a:gd name="connsiteY93" fmla="*/ 1833780 h 2333842"/>
              <a:gd name="connsiteX94" fmla="*/ 2971800 w 5357867"/>
              <a:gd name="connsiteY94" fmla="*/ 1876642 h 2333842"/>
              <a:gd name="connsiteX95" fmla="*/ 2928937 w 5357867"/>
              <a:gd name="connsiteY95" fmla="*/ 1962367 h 2333842"/>
              <a:gd name="connsiteX96" fmla="*/ 2914650 w 5357867"/>
              <a:gd name="connsiteY96" fmla="*/ 2190967 h 2333842"/>
              <a:gd name="connsiteX97" fmla="*/ 2957512 w 5357867"/>
              <a:gd name="connsiteY97" fmla="*/ 2205255 h 2333842"/>
              <a:gd name="connsiteX98" fmla="*/ 3028950 w 5357867"/>
              <a:gd name="connsiteY98" fmla="*/ 2105242 h 2333842"/>
              <a:gd name="connsiteX99" fmla="*/ 3043237 w 5357867"/>
              <a:gd name="connsiteY99" fmla="*/ 2062380 h 2333842"/>
              <a:gd name="connsiteX100" fmla="*/ 3071812 w 5357867"/>
              <a:gd name="connsiteY100" fmla="*/ 2162392 h 2333842"/>
              <a:gd name="connsiteX101" fmla="*/ 3100387 w 5357867"/>
              <a:gd name="connsiteY101" fmla="*/ 2205255 h 2333842"/>
              <a:gd name="connsiteX102" fmla="*/ 3114675 w 5357867"/>
              <a:gd name="connsiteY102" fmla="*/ 2248117 h 2333842"/>
              <a:gd name="connsiteX103" fmla="*/ 3328987 w 5357867"/>
              <a:gd name="connsiteY103" fmla="*/ 2233830 h 2333842"/>
              <a:gd name="connsiteX104" fmla="*/ 3371850 w 5357867"/>
              <a:gd name="connsiteY104" fmla="*/ 2219542 h 2333842"/>
              <a:gd name="connsiteX105" fmla="*/ 3400425 w 5357867"/>
              <a:gd name="connsiteY105" fmla="*/ 2162392 h 2333842"/>
              <a:gd name="connsiteX106" fmla="*/ 3486150 w 5357867"/>
              <a:gd name="connsiteY106" fmla="*/ 2033805 h 2333842"/>
              <a:gd name="connsiteX107" fmla="*/ 3514725 w 5357867"/>
              <a:gd name="connsiteY107" fmla="*/ 1976655 h 2333842"/>
              <a:gd name="connsiteX108" fmla="*/ 3571875 w 5357867"/>
              <a:gd name="connsiteY108" fmla="*/ 1362292 h 2333842"/>
              <a:gd name="connsiteX109" fmla="*/ 3586162 w 5357867"/>
              <a:gd name="connsiteY109" fmla="*/ 1019392 h 2333842"/>
              <a:gd name="connsiteX110" fmla="*/ 3586162 w 5357867"/>
              <a:gd name="connsiteY110" fmla="*/ 1919505 h 2333842"/>
              <a:gd name="connsiteX111" fmla="*/ 3600450 w 5357867"/>
              <a:gd name="connsiteY111" fmla="*/ 2190967 h 2333842"/>
              <a:gd name="connsiteX112" fmla="*/ 3743325 w 5357867"/>
              <a:gd name="connsiteY112" fmla="*/ 2233830 h 2333842"/>
              <a:gd name="connsiteX113" fmla="*/ 3786187 w 5357867"/>
              <a:gd name="connsiteY113" fmla="*/ 2248117 h 2333842"/>
              <a:gd name="connsiteX114" fmla="*/ 3900487 w 5357867"/>
              <a:gd name="connsiteY114" fmla="*/ 2233830 h 2333842"/>
              <a:gd name="connsiteX115" fmla="*/ 3914775 w 5357867"/>
              <a:gd name="connsiteY115" fmla="*/ 2190967 h 2333842"/>
              <a:gd name="connsiteX116" fmla="*/ 3929062 w 5357867"/>
              <a:gd name="connsiteY116" fmla="*/ 2048092 h 2333842"/>
              <a:gd name="connsiteX117" fmla="*/ 3943350 w 5357867"/>
              <a:gd name="connsiteY117" fmla="*/ 1962367 h 2333842"/>
              <a:gd name="connsiteX118" fmla="*/ 3986212 w 5357867"/>
              <a:gd name="connsiteY118" fmla="*/ 2005230 h 2333842"/>
              <a:gd name="connsiteX119" fmla="*/ 4000500 w 5357867"/>
              <a:gd name="connsiteY119" fmla="*/ 2048092 h 2333842"/>
              <a:gd name="connsiteX120" fmla="*/ 4014787 w 5357867"/>
              <a:gd name="connsiteY120" fmla="*/ 2190967 h 2333842"/>
              <a:gd name="connsiteX121" fmla="*/ 4029075 w 5357867"/>
              <a:gd name="connsiteY121" fmla="*/ 2233830 h 2333842"/>
              <a:gd name="connsiteX122" fmla="*/ 4071937 w 5357867"/>
              <a:gd name="connsiteY122" fmla="*/ 2262405 h 2333842"/>
              <a:gd name="connsiteX123" fmla="*/ 4200525 w 5357867"/>
              <a:gd name="connsiteY123" fmla="*/ 2190967 h 2333842"/>
              <a:gd name="connsiteX124" fmla="*/ 4243387 w 5357867"/>
              <a:gd name="connsiteY124" fmla="*/ 2162392 h 2333842"/>
              <a:gd name="connsiteX125" fmla="*/ 4271962 w 5357867"/>
              <a:gd name="connsiteY125" fmla="*/ 2119530 h 2333842"/>
              <a:gd name="connsiteX126" fmla="*/ 4300537 w 5357867"/>
              <a:gd name="connsiteY126" fmla="*/ 1990942 h 2333842"/>
              <a:gd name="connsiteX127" fmla="*/ 4314825 w 5357867"/>
              <a:gd name="connsiteY127" fmla="*/ 1876642 h 2333842"/>
              <a:gd name="connsiteX128" fmla="*/ 4300537 w 5357867"/>
              <a:gd name="connsiteY128" fmla="*/ 1962367 h 2333842"/>
              <a:gd name="connsiteX129" fmla="*/ 4286250 w 5357867"/>
              <a:gd name="connsiteY129" fmla="*/ 2005230 h 2333842"/>
              <a:gd name="connsiteX130" fmla="*/ 4271962 w 5357867"/>
              <a:gd name="connsiteY130" fmla="*/ 2248117 h 2333842"/>
              <a:gd name="connsiteX131" fmla="*/ 4471987 w 5357867"/>
              <a:gd name="connsiteY131" fmla="*/ 2233830 h 2333842"/>
              <a:gd name="connsiteX132" fmla="*/ 4557712 w 5357867"/>
              <a:gd name="connsiteY132" fmla="*/ 2190967 h 2333842"/>
              <a:gd name="connsiteX133" fmla="*/ 4600575 w 5357867"/>
              <a:gd name="connsiteY133" fmla="*/ 2176680 h 2333842"/>
              <a:gd name="connsiteX134" fmla="*/ 4614862 w 5357867"/>
              <a:gd name="connsiteY134" fmla="*/ 2133817 h 2333842"/>
              <a:gd name="connsiteX135" fmla="*/ 4600575 w 5357867"/>
              <a:gd name="connsiteY135" fmla="*/ 1976655 h 2333842"/>
              <a:gd name="connsiteX136" fmla="*/ 4557712 w 5357867"/>
              <a:gd name="connsiteY136" fmla="*/ 1948080 h 2333842"/>
              <a:gd name="connsiteX137" fmla="*/ 4357687 w 5357867"/>
              <a:gd name="connsiteY137" fmla="*/ 1905217 h 2333842"/>
              <a:gd name="connsiteX138" fmla="*/ 4586287 w 5357867"/>
              <a:gd name="connsiteY138" fmla="*/ 1933792 h 2333842"/>
              <a:gd name="connsiteX139" fmla="*/ 4700587 w 5357867"/>
              <a:gd name="connsiteY139" fmla="*/ 1919505 h 2333842"/>
              <a:gd name="connsiteX140" fmla="*/ 4900612 w 5357867"/>
              <a:gd name="connsiteY140" fmla="*/ 1919505 h 2333842"/>
              <a:gd name="connsiteX141" fmla="*/ 4914900 w 5357867"/>
              <a:gd name="connsiteY141" fmla="*/ 1962367 h 2333842"/>
              <a:gd name="connsiteX142" fmla="*/ 4900612 w 5357867"/>
              <a:gd name="connsiteY142" fmla="*/ 2105242 h 2333842"/>
              <a:gd name="connsiteX143" fmla="*/ 4914900 w 5357867"/>
              <a:gd name="connsiteY143" fmla="*/ 2162392 h 2333842"/>
              <a:gd name="connsiteX144" fmla="*/ 4929187 w 5357867"/>
              <a:gd name="connsiteY144" fmla="*/ 2119530 h 2333842"/>
              <a:gd name="connsiteX145" fmla="*/ 4957762 w 5357867"/>
              <a:gd name="connsiteY145" fmla="*/ 2019517 h 2333842"/>
              <a:gd name="connsiteX146" fmla="*/ 5000625 w 5357867"/>
              <a:gd name="connsiteY146" fmla="*/ 1990942 h 2333842"/>
              <a:gd name="connsiteX147" fmla="*/ 5086350 w 5357867"/>
              <a:gd name="connsiteY147" fmla="*/ 2005230 h 2333842"/>
              <a:gd name="connsiteX148" fmla="*/ 5100637 w 5357867"/>
              <a:gd name="connsiteY148" fmla="*/ 2048092 h 2333842"/>
              <a:gd name="connsiteX149" fmla="*/ 5157787 w 5357867"/>
              <a:gd name="connsiteY149" fmla="*/ 2333842 h 2333842"/>
              <a:gd name="connsiteX150" fmla="*/ 5229225 w 5357867"/>
              <a:gd name="connsiteY150" fmla="*/ 2319555 h 2333842"/>
              <a:gd name="connsiteX151" fmla="*/ 5272087 w 5357867"/>
              <a:gd name="connsiteY151" fmla="*/ 2276692 h 2333842"/>
              <a:gd name="connsiteX152" fmla="*/ 5329237 w 5357867"/>
              <a:gd name="connsiteY152" fmla="*/ 2248117 h 2333842"/>
              <a:gd name="connsiteX153" fmla="*/ 5357812 w 5357867"/>
              <a:gd name="connsiteY153" fmla="*/ 2190967 h 233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357867" h="2333842">
                <a:moveTo>
                  <a:pt x="500062" y="990817"/>
                </a:moveTo>
                <a:cubicBezTo>
                  <a:pt x="471487" y="947955"/>
                  <a:pt x="433469" y="910060"/>
                  <a:pt x="414337" y="862230"/>
                </a:cubicBezTo>
                <a:cubicBezTo>
                  <a:pt x="404812" y="838417"/>
                  <a:pt x="393872" y="815123"/>
                  <a:pt x="385762" y="790792"/>
                </a:cubicBezTo>
                <a:cubicBezTo>
                  <a:pt x="379553" y="772163"/>
                  <a:pt x="376870" y="752523"/>
                  <a:pt x="371475" y="733642"/>
                </a:cubicBezTo>
                <a:cubicBezTo>
                  <a:pt x="367338" y="719161"/>
                  <a:pt x="361324" y="705261"/>
                  <a:pt x="357187" y="690780"/>
                </a:cubicBezTo>
                <a:cubicBezTo>
                  <a:pt x="351792" y="671899"/>
                  <a:pt x="348294" y="652511"/>
                  <a:pt x="342900" y="633630"/>
                </a:cubicBezTo>
                <a:cubicBezTo>
                  <a:pt x="301906" y="490151"/>
                  <a:pt x="358988" y="712275"/>
                  <a:pt x="314325" y="533617"/>
                </a:cubicBezTo>
                <a:cubicBezTo>
                  <a:pt x="319087" y="357405"/>
                  <a:pt x="308596" y="180117"/>
                  <a:pt x="328612" y="4980"/>
                </a:cubicBezTo>
                <a:cubicBezTo>
                  <a:pt x="330562" y="-12081"/>
                  <a:pt x="362374" y="18994"/>
                  <a:pt x="371475" y="33555"/>
                </a:cubicBezTo>
                <a:cubicBezTo>
                  <a:pt x="387439" y="59097"/>
                  <a:pt x="390525" y="90705"/>
                  <a:pt x="400050" y="119280"/>
                </a:cubicBezTo>
                <a:lnTo>
                  <a:pt x="414337" y="162142"/>
                </a:lnTo>
                <a:cubicBezTo>
                  <a:pt x="458184" y="512909"/>
                  <a:pt x="436876" y="298151"/>
                  <a:pt x="414337" y="1019392"/>
                </a:cubicBezTo>
                <a:cubicBezTo>
                  <a:pt x="409200" y="1183788"/>
                  <a:pt x="406569" y="1147842"/>
                  <a:pt x="385762" y="1262280"/>
                </a:cubicBezTo>
                <a:cubicBezTo>
                  <a:pt x="353528" y="1439568"/>
                  <a:pt x="388679" y="1280645"/>
                  <a:pt x="357187" y="1390867"/>
                </a:cubicBezTo>
                <a:cubicBezTo>
                  <a:pt x="351792" y="1409748"/>
                  <a:pt x="349795" y="1429631"/>
                  <a:pt x="342900" y="1448017"/>
                </a:cubicBezTo>
                <a:cubicBezTo>
                  <a:pt x="324072" y="1498226"/>
                  <a:pt x="285658" y="1548167"/>
                  <a:pt x="257175" y="1590892"/>
                </a:cubicBezTo>
                <a:cubicBezTo>
                  <a:pt x="217391" y="1650568"/>
                  <a:pt x="240743" y="1621612"/>
                  <a:pt x="185737" y="1676617"/>
                </a:cubicBezTo>
                <a:cubicBezTo>
                  <a:pt x="174350" y="1790492"/>
                  <a:pt x="181067" y="1792973"/>
                  <a:pt x="157162" y="1876642"/>
                </a:cubicBezTo>
                <a:cubicBezTo>
                  <a:pt x="153025" y="1891123"/>
                  <a:pt x="151229" y="1906974"/>
                  <a:pt x="142875" y="1919505"/>
                </a:cubicBezTo>
                <a:cubicBezTo>
                  <a:pt x="131667" y="1936317"/>
                  <a:pt x="114300" y="1948080"/>
                  <a:pt x="100012" y="1962367"/>
                </a:cubicBezTo>
                <a:cubicBezTo>
                  <a:pt x="95250" y="1976655"/>
                  <a:pt x="94079" y="1992699"/>
                  <a:pt x="85725" y="2005230"/>
                </a:cubicBezTo>
                <a:cubicBezTo>
                  <a:pt x="63725" y="2038230"/>
                  <a:pt x="31625" y="2055583"/>
                  <a:pt x="0" y="2076667"/>
                </a:cubicBezTo>
                <a:cubicBezTo>
                  <a:pt x="4762" y="2062380"/>
                  <a:pt x="7552" y="2047275"/>
                  <a:pt x="14287" y="2033805"/>
                </a:cubicBezTo>
                <a:cubicBezTo>
                  <a:pt x="30343" y="2001692"/>
                  <a:pt x="58639" y="1970652"/>
                  <a:pt x="85725" y="1948080"/>
                </a:cubicBezTo>
                <a:cubicBezTo>
                  <a:pt x="98916" y="1937087"/>
                  <a:pt x="114300" y="1929030"/>
                  <a:pt x="128587" y="1919505"/>
                </a:cubicBezTo>
                <a:cubicBezTo>
                  <a:pt x="153735" y="1844062"/>
                  <a:pt x="134521" y="1889172"/>
                  <a:pt x="200025" y="1790917"/>
                </a:cubicBezTo>
                <a:lnTo>
                  <a:pt x="228600" y="1748055"/>
                </a:lnTo>
                <a:cubicBezTo>
                  <a:pt x="238125" y="1733767"/>
                  <a:pt x="242887" y="1714717"/>
                  <a:pt x="257175" y="1705192"/>
                </a:cubicBezTo>
                <a:lnTo>
                  <a:pt x="300037" y="1676617"/>
                </a:lnTo>
                <a:cubicBezTo>
                  <a:pt x="309562" y="1662330"/>
                  <a:pt x="314051" y="1642856"/>
                  <a:pt x="328612" y="1633755"/>
                </a:cubicBezTo>
                <a:cubicBezTo>
                  <a:pt x="354154" y="1617791"/>
                  <a:pt x="414337" y="1605180"/>
                  <a:pt x="414337" y="1605180"/>
                </a:cubicBezTo>
                <a:cubicBezTo>
                  <a:pt x="428625" y="1595655"/>
                  <a:pt x="440088" y="1578031"/>
                  <a:pt x="457200" y="1576605"/>
                </a:cubicBezTo>
                <a:cubicBezTo>
                  <a:pt x="500177" y="1573023"/>
                  <a:pt x="549403" y="1567739"/>
                  <a:pt x="585787" y="1590892"/>
                </a:cubicBezTo>
                <a:cubicBezTo>
                  <a:pt x="596127" y="1597472"/>
                  <a:pt x="622992" y="1711136"/>
                  <a:pt x="628650" y="1733767"/>
                </a:cubicBezTo>
                <a:cubicBezTo>
                  <a:pt x="652608" y="1997317"/>
                  <a:pt x="623923" y="1914669"/>
                  <a:pt x="657225" y="1848067"/>
                </a:cubicBezTo>
                <a:cubicBezTo>
                  <a:pt x="664904" y="1832709"/>
                  <a:pt x="676275" y="1819492"/>
                  <a:pt x="685800" y="1805205"/>
                </a:cubicBezTo>
                <a:cubicBezTo>
                  <a:pt x="690562" y="1790917"/>
                  <a:pt x="691733" y="1774873"/>
                  <a:pt x="700087" y="1762342"/>
                </a:cubicBezTo>
                <a:cubicBezTo>
                  <a:pt x="730664" y="1716476"/>
                  <a:pt x="740876" y="1720171"/>
                  <a:pt x="785812" y="1705192"/>
                </a:cubicBezTo>
                <a:cubicBezTo>
                  <a:pt x="795337" y="1719480"/>
                  <a:pt x="802245" y="1735913"/>
                  <a:pt x="814387" y="1748055"/>
                </a:cubicBezTo>
                <a:cubicBezTo>
                  <a:pt x="826529" y="1760197"/>
                  <a:pt x="846523" y="1763221"/>
                  <a:pt x="857250" y="1776630"/>
                </a:cubicBezTo>
                <a:cubicBezTo>
                  <a:pt x="866658" y="1788390"/>
                  <a:pt x="868270" y="1804790"/>
                  <a:pt x="871537" y="1819492"/>
                </a:cubicBezTo>
                <a:cubicBezTo>
                  <a:pt x="883311" y="1872473"/>
                  <a:pt x="893931" y="1970070"/>
                  <a:pt x="900112" y="2019517"/>
                </a:cubicBezTo>
                <a:cubicBezTo>
                  <a:pt x="942975" y="2014755"/>
                  <a:pt x="990127" y="2024517"/>
                  <a:pt x="1028700" y="2005230"/>
                </a:cubicBezTo>
                <a:cubicBezTo>
                  <a:pt x="1046263" y="1996448"/>
                  <a:pt x="1038727" y="1967249"/>
                  <a:pt x="1042987" y="1948080"/>
                </a:cubicBezTo>
                <a:cubicBezTo>
                  <a:pt x="1048255" y="1924374"/>
                  <a:pt x="1051385" y="1900201"/>
                  <a:pt x="1057275" y="1876642"/>
                </a:cubicBezTo>
                <a:cubicBezTo>
                  <a:pt x="1060928" y="1862032"/>
                  <a:pt x="1067909" y="1848390"/>
                  <a:pt x="1071562" y="1833780"/>
                </a:cubicBezTo>
                <a:cubicBezTo>
                  <a:pt x="1079712" y="1801179"/>
                  <a:pt x="1083809" y="1752136"/>
                  <a:pt x="1100137" y="1719480"/>
                </a:cubicBezTo>
                <a:cubicBezTo>
                  <a:pt x="1107816" y="1704121"/>
                  <a:pt x="1119187" y="1690905"/>
                  <a:pt x="1128712" y="1676617"/>
                </a:cubicBezTo>
                <a:cubicBezTo>
                  <a:pt x="1171575" y="1681380"/>
                  <a:pt x="1214760" y="1683815"/>
                  <a:pt x="1257300" y="1690905"/>
                </a:cubicBezTo>
                <a:cubicBezTo>
                  <a:pt x="1272155" y="1693381"/>
                  <a:pt x="1288402" y="1695784"/>
                  <a:pt x="1300162" y="1705192"/>
                </a:cubicBezTo>
                <a:cubicBezTo>
                  <a:pt x="1313571" y="1715919"/>
                  <a:pt x="1319212" y="1733767"/>
                  <a:pt x="1328737" y="1748055"/>
                </a:cubicBezTo>
                <a:cubicBezTo>
                  <a:pt x="1353121" y="1918738"/>
                  <a:pt x="1328813" y="1855077"/>
                  <a:pt x="1357312" y="1805205"/>
                </a:cubicBezTo>
                <a:cubicBezTo>
                  <a:pt x="1369126" y="1784530"/>
                  <a:pt x="1385887" y="1767105"/>
                  <a:pt x="1400175" y="1748055"/>
                </a:cubicBezTo>
                <a:cubicBezTo>
                  <a:pt x="1404937" y="1733767"/>
                  <a:pt x="1405054" y="1716952"/>
                  <a:pt x="1414462" y="1705192"/>
                </a:cubicBezTo>
                <a:cubicBezTo>
                  <a:pt x="1452158" y="1658072"/>
                  <a:pt x="1476369" y="1680426"/>
                  <a:pt x="1528762" y="1690905"/>
                </a:cubicBezTo>
                <a:cubicBezTo>
                  <a:pt x="1533525" y="1705192"/>
                  <a:pt x="1536315" y="1720297"/>
                  <a:pt x="1543050" y="1733767"/>
                </a:cubicBezTo>
                <a:cubicBezTo>
                  <a:pt x="1550729" y="1749126"/>
                  <a:pt x="1568461" y="1759753"/>
                  <a:pt x="1571625" y="1776630"/>
                </a:cubicBezTo>
                <a:cubicBezTo>
                  <a:pt x="1583068" y="1837662"/>
                  <a:pt x="1578210" y="1900751"/>
                  <a:pt x="1585912" y="1962367"/>
                </a:cubicBezTo>
                <a:cubicBezTo>
                  <a:pt x="1587780" y="1977311"/>
                  <a:pt x="1589551" y="1994581"/>
                  <a:pt x="1600200" y="2005230"/>
                </a:cubicBezTo>
                <a:cubicBezTo>
                  <a:pt x="1610849" y="2015879"/>
                  <a:pt x="1628775" y="2014755"/>
                  <a:pt x="1643062" y="2019517"/>
                </a:cubicBezTo>
                <a:cubicBezTo>
                  <a:pt x="1715658" y="2067914"/>
                  <a:pt x="1660954" y="2052082"/>
                  <a:pt x="1714500" y="2005230"/>
                </a:cubicBezTo>
                <a:cubicBezTo>
                  <a:pt x="1740346" y="1982615"/>
                  <a:pt x="1800225" y="1948080"/>
                  <a:pt x="1800225" y="1948080"/>
                </a:cubicBezTo>
                <a:lnTo>
                  <a:pt x="1843087" y="1819492"/>
                </a:lnTo>
                <a:cubicBezTo>
                  <a:pt x="1847849" y="1805205"/>
                  <a:pt x="1853722" y="1791241"/>
                  <a:pt x="1857375" y="1776630"/>
                </a:cubicBezTo>
                <a:cubicBezTo>
                  <a:pt x="1862137" y="1757580"/>
                  <a:pt x="1862880" y="1737043"/>
                  <a:pt x="1871662" y="1719480"/>
                </a:cubicBezTo>
                <a:cubicBezTo>
                  <a:pt x="1887021" y="1688763"/>
                  <a:pt x="1894936" y="1639401"/>
                  <a:pt x="1928812" y="1633755"/>
                </a:cubicBezTo>
                <a:lnTo>
                  <a:pt x="2014537" y="1619467"/>
                </a:lnTo>
                <a:cubicBezTo>
                  <a:pt x="2000250" y="1624230"/>
                  <a:pt x="1980429" y="1621500"/>
                  <a:pt x="1971675" y="1633755"/>
                </a:cubicBezTo>
                <a:cubicBezTo>
                  <a:pt x="1958297" y="1652484"/>
                  <a:pt x="1936450" y="1746079"/>
                  <a:pt x="1928812" y="1776630"/>
                </a:cubicBezTo>
                <a:cubicBezTo>
                  <a:pt x="1933575" y="1852830"/>
                  <a:pt x="1915428" y="1934073"/>
                  <a:pt x="1943100" y="2005230"/>
                </a:cubicBezTo>
                <a:cubicBezTo>
                  <a:pt x="1954017" y="2033303"/>
                  <a:pt x="2000250" y="2024280"/>
                  <a:pt x="2028825" y="2033805"/>
                </a:cubicBezTo>
                <a:lnTo>
                  <a:pt x="2071687" y="2048092"/>
                </a:lnTo>
                <a:cubicBezTo>
                  <a:pt x="2095500" y="2043330"/>
                  <a:pt x="2122919" y="2047275"/>
                  <a:pt x="2143125" y="2033805"/>
                </a:cubicBezTo>
                <a:cubicBezTo>
                  <a:pt x="2155656" y="2025451"/>
                  <a:pt x="2150677" y="2004413"/>
                  <a:pt x="2157412" y="1990942"/>
                </a:cubicBezTo>
                <a:cubicBezTo>
                  <a:pt x="2165091" y="1975583"/>
                  <a:pt x="2176462" y="1962367"/>
                  <a:pt x="2185987" y="1948080"/>
                </a:cubicBezTo>
                <a:cubicBezTo>
                  <a:pt x="2202936" y="1880286"/>
                  <a:pt x="2215718" y="1858389"/>
                  <a:pt x="2185987" y="1776630"/>
                </a:cubicBezTo>
                <a:cubicBezTo>
                  <a:pt x="2179082" y="1757641"/>
                  <a:pt x="2159074" y="1746172"/>
                  <a:pt x="2143125" y="1733767"/>
                </a:cubicBezTo>
                <a:cubicBezTo>
                  <a:pt x="2116016" y="1712682"/>
                  <a:pt x="2057400" y="1676617"/>
                  <a:pt x="2057400" y="1676617"/>
                </a:cubicBezTo>
                <a:cubicBezTo>
                  <a:pt x="2052637" y="1662330"/>
                  <a:pt x="2036377" y="1647225"/>
                  <a:pt x="2043112" y="1633755"/>
                </a:cubicBezTo>
                <a:cubicBezTo>
                  <a:pt x="2049847" y="1620284"/>
                  <a:pt x="2070914" y="1619467"/>
                  <a:pt x="2085975" y="1619467"/>
                </a:cubicBezTo>
                <a:cubicBezTo>
                  <a:pt x="2148070" y="1619467"/>
                  <a:pt x="2209738" y="1629882"/>
                  <a:pt x="2271712" y="1633755"/>
                </a:cubicBezTo>
                <a:lnTo>
                  <a:pt x="2543175" y="1648042"/>
                </a:lnTo>
                <a:cubicBezTo>
                  <a:pt x="2456069" y="1778702"/>
                  <a:pt x="2481067" y="1722976"/>
                  <a:pt x="2528887" y="2033805"/>
                </a:cubicBezTo>
                <a:cubicBezTo>
                  <a:pt x="2531498" y="2050777"/>
                  <a:pt x="2557462" y="2052855"/>
                  <a:pt x="2571750" y="2062380"/>
                </a:cubicBezTo>
                <a:cubicBezTo>
                  <a:pt x="2586037" y="2052855"/>
                  <a:pt x="2603885" y="2047214"/>
                  <a:pt x="2614612" y="2033805"/>
                </a:cubicBezTo>
                <a:cubicBezTo>
                  <a:pt x="2624020" y="2022045"/>
                  <a:pt x="2621586" y="2004107"/>
                  <a:pt x="2628900" y="1990942"/>
                </a:cubicBezTo>
                <a:cubicBezTo>
                  <a:pt x="2645578" y="1960921"/>
                  <a:pt x="2667000" y="1933792"/>
                  <a:pt x="2686050" y="1905217"/>
                </a:cubicBezTo>
                <a:lnTo>
                  <a:pt x="2714625" y="1862355"/>
                </a:lnTo>
                <a:cubicBezTo>
                  <a:pt x="2719387" y="1795680"/>
                  <a:pt x="2709254" y="1726219"/>
                  <a:pt x="2728912" y="1662330"/>
                </a:cubicBezTo>
                <a:cubicBezTo>
                  <a:pt x="2733341" y="1647936"/>
                  <a:pt x="2757100" y="1673231"/>
                  <a:pt x="2771775" y="1676617"/>
                </a:cubicBezTo>
                <a:cubicBezTo>
                  <a:pt x="2819099" y="1687538"/>
                  <a:pt x="2866281" y="1700795"/>
                  <a:pt x="2914650" y="1705192"/>
                </a:cubicBezTo>
                <a:lnTo>
                  <a:pt x="3071812" y="1719480"/>
                </a:lnTo>
                <a:cubicBezTo>
                  <a:pt x="3057525" y="1729005"/>
                  <a:pt x="3038051" y="1733494"/>
                  <a:pt x="3028950" y="1748055"/>
                </a:cubicBezTo>
                <a:cubicBezTo>
                  <a:pt x="3012986" y="1773597"/>
                  <a:pt x="3017083" y="1808718"/>
                  <a:pt x="3000375" y="1833780"/>
                </a:cubicBezTo>
                <a:cubicBezTo>
                  <a:pt x="2990850" y="1848067"/>
                  <a:pt x="2979479" y="1861284"/>
                  <a:pt x="2971800" y="1876642"/>
                </a:cubicBezTo>
                <a:cubicBezTo>
                  <a:pt x="2912647" y="1994947"/>
                  <a:pt x="3010828" y="1839532"/>
                  <a:pt x="2928937" y="1962367"/>
                </a:cubicBezTo>
                <a:cubicBezTo>
                  <a:pt x="2898941" y="2052354"/>
                  <a:pt x="2875571" y="2083501"/>
                  <a:pt x="2914650" y="2190967"/>
                </a:cubicBezTo>
                <a:cubicBezTo>
                  <a:pt x="2919797" y="2205121"/>
                  <a:pt x="2943225" y="2200492"/>
                  <a:pt x="2957512" y="2205255"/>
                </a:cubicBezTo>
                <a:cubicBezTo>
                  <a:pt x="3028950" y="2181442"/>
                  <a:pt x="2995613" y="2205255"/>
                  <a:pt x="3028950" y="2105242"/>
                </a:cubicBezTo>
                <a:lnTo>
                  <a:pt x="3043237" y="2062380"/>
                </a:lnTo>
                <a:cubicBezTo>
                  <a:pt x="3071852" y="1776245"/>
                  <a:pt x="3044113" y="1977732"/>
                  <a:pt x="3071812" y="2162392"/>
                </a:cubicBezTo>
                <a:cubicBezTo>
                  <a:pt x="3074359" y="2179374"/>
                  <a:pt x="3092708" y="2189896"/>
                  <a:pt x="3100387" y="2205255"/>
                </a:cubicBezTo>
                <a:cubicBezTo>
                  <a:pt x="3107122" y="2218725"/>
                  <a:pt x="3109912" y="2233830"/>
                  <a:pt x="3114675" y="2248117"/>
                </a:cubicBezTo>
                <a:cubicBezTo>
                  <a:pt x="3186112" y="2243355"/>
                  <a:pt x="3257829" y="2241736"/>
                  <a:pt x="3328987" y="2233830"/>
                </a:cubicBezTo>
                <a:cubicBezTo>
                  <a:pt x="3343955" y="2232167"/>
                  <a:pt x="3361201" y="2230191"/>
                  <a:pt x="3371850" y="2219542"/>
                </a:cubicBezTo>
                <a:cubicBezTo>
                  <a:pt x="3386910" y="2204482"/>
                  <a:pt x="3390082" y="2181010"/>
                  <a:pt x="3400425" y="2162392"/>
                </a:cubicBezTo>
                <a:cubicBezTo>
                  <a:pt x="3511349" y="1962728"/>
                  <a:pt x="3378767" y="2205616"/>
                  <a:pt x="3486150" y="2033805"/>
                </a:cubicBezTo>
                <a:cubicBezTo>
                  <a:pt x="3497438" y="2015744"/>
                  <a:pt x="3505200" y="1995705"/>
                  <a:pt x="3514725" y="1976655"/>
                </a:cubicBezTo>
                <a:cubicBezTo>
                  <a:pt x="3582791" y="1704391"/>
                  <a:pt x="3545322" y="1884515"/>
                  <a:pt x="3571875" y="1362292"/>
                </a:cubicBezTo>
                <a:cubicBezTo>
                  <a:pt x="3577684" y="1248040"/>
                  <a:pt x="3581400" y="1133692"/>
                  <a:pt x="3586162" y="1019392"/>
                </a:cubicBezTo>
                <a:cubicBezTo>
                  <a:pt x="3564959" y="2079581"/>
                  <a:pt x="3555088" y="1422323"/>
                  <a:pt x="3586162" y="1919505"/>
                </a:cubicBezTo>
                <a:cubicBezTo>
                  <a:pt x="3591814" y="2009941"/>
                  <a:pt x="3571796" y="2105004"/>
                  <a:pt x="3600450" y="2190967"/>
                </a:cubicBezTo>
                <a:cubicBezTo>
                  <a:pt x="3604024" y="2201688"/>
                  <a:pt x="3722654" y="2227924"/>
                  <a:pt x="3743325" y="2233830"/>
                </a:cubicBezTo>
                <a:cubicBezTo>
                  <a:pt x="3757806" y="2237967"/>
                  <a:pt x="3771900" y="2243355"/>
                  <a:pt x="3786187" y="2248117"/>
                </a:cubicBezTo>
                <a:cubicBezTo>
                  <a:pt x="3824287" y="2243355"/>
                  <a:pt x="3865400" y="2249424"/>
                  <a:pt x="3900487" y="2233830"/>
                </a:cubicBezTo>
                <a:cubicBezTo>
                  <a:pt x="3914250" y="2227713"/>
                  <a:pt x="3912485" y="2205852"/>
                  <a:pt x="3914775" y="2190967"/>
                </a:cubicBezTo>
                <a:cubicBezTo>
                  <a:pt x="3922053" y="2143661"/>
                  <a:pt x="3923125" y="2095585"/>
                  <a:pt x="3929062" y="2048092"/>
                </a:cubicBezTo>
                <a:cubicBezTo>
                  <a:pt x="3932655" y="2019347"/>
                  <a:pt x="3938587" y="1990942"/>
                  <a:pt x="3943350" y="1962367"/>
                </a:cubicBezTo>
                <a:cubicBezTo>
                  <a:pt x="3957637" y="1976655"/>
                  <a:pt x="3975004" y="1988418"/>
                  <a:pt x="3986212" y="2005230"/>
                </a:cubicBezTo>
                <a:cubicBezTo>
                  <a:pt x="3994566" y="2017761"/>
                  <a:pt x="3998210" y="2033207"/>
                  <a:pt x="4000500" y="2048092"/>
                </a:cubicBezTo>
                <a:cubicBezTo>
                  <a:pt x="4007778" y="2095398"/>
                  <a:pt x="4007509" y="2143661"/>
                  <a:pt x="4014787" y="2190967"/>
                </a:cubicBezTo>
                <a:cubicBezTo>
                  <a:pt x="4017077" y="2205852"/>
                  <a:pt x="4019667" y="2222070"/>
                  <a:pt x="4029075" y="2233830"/>
                </a:cubicBezTo>
                <a:cubicBezTo>
                  <a:pt x="4039802" y="2247239"/>
                  <a:pt x="4057650" y="2252880"/>
                  <a:pt x="4071937" y="2262405"/>
                </a:cubicBezTo>
                <a:cubicBezTo>
                  <a:pt x="4147380" y="2237257"/>
                  <a:pt x="4102270" y="2256471"/>
                  <a:pt x="4200525" y="2190967"/>
                </a:cubicBezTo>
                <a:lnTo>
                  <a:pt x="4243387" y="2162392"/>
                </a:lnTo>
                <a:cubicBezTo>
                  <a:pt x="4252912" y="2148105"/>
                  <a:pt x="4264283" y="2134888"/>
                  <a:pt x="4271962" y="2119530"/>
                </a:cubicBezTo>
                <a:cubicBezTo>
                  <a:pt x="4288979" y="2085497"/>
                  <a:pt x="4296146" y="2021676"/>
                  <a:pt x="4300537" y="1990942"/>
                </a:cubicBezTo>
                <a:cubicBezTo>
                  <a:pt x="4305967" y="1952931"/>
                  <a:pt x="4314825" y="1915039"/>
                  <a:pt x="4314825" y="1876642"/>
                </a:cubicBezTo>
                <a:cubicBezTo>
                  <a:pt x="4314825" y="1847673"/>
                  <a:pt x="4306821" y="1934088"/>
                  <a:pt x="4300537" y="1962367"/>
                </a:cubicBezTo>
                <a:cubicBezTo>
                  <a:pt x="4297270" y="1977069"/>
                  <a:pt x="4291012" y="1990942"/>
                  <a:pt x="4286250" y="2005230"/>
                </a:cubicBezTo>
                <a:cubicBezTo>
                  <a:pt x="4255545" y="2220164"/>
                  <a:pt x="4236377" y="2141359"/>
                  <a:pt x="4271962" y="2248117"/>
                </a:cubicBezTo>
                <a:cubicBezTo>
                  <a:pt x="4338637" y="2243355"/>
                  <a:pt x="4405600" y="2241640"/>
                  <a:pt x="4471987" y="2233830"/>
                </a:cubicBezTo>
                <a:cubicBezTo>
                  <a:pt x="4518950" y="2228305"/>
                  <a:pt x="4516218" y="2211714"/>
                  <a:pt x="4557712" y="2190967"/>
                </a:cubicBezTo>
                <a:cubicBezTo>
                  <a:pt x="4571183" y="2184232"/>
                  <a:pt x="4586287" y="2181442"/>
                  <a:pt x="4600575" y="2176680"/>
                </a:cubicBezTo>
                <a:cubicBezTo>
                  <a:pt x="4605337" y="2162392"/>
                  <a:pt x="4614862" y="2148877"/>
                  <a:pt x="4614862" y="2133817"/>
                </a:cubicBezTo>
                <a:cubicBezTo>
                  <a:pt x="4614862" y="2081214"/>
                  <a:pt x="4616045" y="2026932"/>
                  <a:pt x="4600575" y="1976655"/>
                </a:cubicBezTo>
                <a:cubicBezTo>
                  <a:pt x="4595525" y="1960243"/>
                  <a:pt x="4573404" y="1955054"/>
                  <a:pt x="4557712" y="1948080"/>
                </a:cubicBezTo>
                <a:cubicBezTo>
                  <a:pt x="4478048" y="1912674"/>
                  <a:pt x="4447714" y="1916471"/>
                  <a:pt x="4357687" y="1905217"/>
                </a:cubicBezTo>
                <a:cubicBezTo>
                  <a:pt x="4448223" y="1935396"/>
                  <a:pt x="4431859" y="1933792"/>
                  <a:pt x="4586287" y="1933792"/>
                </a:cubicBezTo>
                <a:cubicBezTo>
                  <a:pt x="4624683" y="1933792"/>
                  <a:pt x="4662487" y="1924267"/>
                  <a:pt x="4700587" y="1919505"/>
                </a:cubicBezTo>
                <a:cubicBezTo>
                  <a:pt x="4775431" y="1894557"/>
                  <a:pt x="4791054" y="1882986"/>
                  <a:pt x="4900612" y="1919505"/>
                </a:cubicBezTo>
                <a:cubicBezTo>
                  <a:pt x="4914899" y="1924267"/>
                  <a:pt x="4910137" y="1948080"/>
                  <a:pt x="4914900" y="1962367"/>
                </a:cubicBezTo>
                <a:cubicBezTo>
                  <a:pt x="4910137" y="2009992"/>
                  <a:pt x="4900612" y="2057379"/>
                  <a:pt x="4900612" y="2105242"/>
                </a:cubicBezTo>
                <a:cubicBezTo>
                  <a:pt x="4900612" y="2124878"/>
                  <a:pt x="4897337" y="2153610"/>
                  <a:pt x="4914900" y="2162392"/>
                </a:cubicBezTo>
                <a:cubicBezTo>
                  <a:pt x="4928370" y="2169127"/>
                  <a:pt x="4925050" y="2134011"/>
                  <a:pt x="4929187" y="2119530"/>
                </a:cubicBezTo>
                <a:cubicBezTo>
                  <a:pt x="4930327" y="2115541"/>
                  <a:pt x="4950152" y="2029030"/>
                  <a:pt x="4957762" y="2019517"/>
                </a:cubicBezTo>
                <a:cubicBezTo>
                  <a:pt x="4968489" y="2006108"/>
                  <a:pt x="4986337" y="2000467"/>
                  <a:pt x="5000625" y="1990942"/>
                </a:cubicBezTo>
                <a:cubicBezTo>
                  <a:pt x="5029200" y="1995705"/>
                  <a:pt x="5061198" y="1990857"/>
                  <a:pt x="5086350" y="2005230"/>
                </a:cubicBezTo>
                <a:cubicBezTo>
                  <a:pt x="5099426" y="2012702"/>
                  <a:pt x="5099274" y="2033094"/>
                  <a:pt x="5100637" y="2048092"/>
                </a:cubicBezTo>
                <a:cubicBezTo>
                  <a:pt x="5127025" y="2338364"/>
                  <a:pt x="5027082" y="2290275"/>
                  <a:pt x="5157787" y="2333842"/>
                </a:cubicBezTo>
                <a:cubicBezTo>
                  <a:pt x="5181600" y="2329080"/>
                  <a:pt x="5207505" y="2330415"/>
                  <a:pt x="5229225" y="2319555"/>
                </a:cubicBezTo>
                <a:cubicBezTo>
                  <a:pt x="5247297" y="2310519"/>
                  <a:pt x="5255645" y="2288436"/>
                  <a:pt x="5272087" y="2276692"/>
                </a:cubicBezTo>
                <a:cubicBezTo>
                  <a:pt x="5289418" y="2264312"/>
                  <a:pt x="5310187" y="2257642"/>
                  <a:pt x="5329237" y="2248117"/>
                </a:cubicBezTo>
                <a:cubicBezTo>
                  <a:pt x="5360454" y="2201292"/>
                  <a:pt x="5357812" y="2222426"/>
                  <a:pt x="5357812" y="21909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376083" y="1307041"/>
            <a:ext cx="471488" cy="14288"/>
          </a:xfrm>
          <a:custGeom>
            <a:avLst/>
            <a:gdLst>
              <a:gd name="connsiteX0" fmla="*/ 0 w 471488"/>
              <a:gd name="connsiteY0" fmla="*/ 14288 h 14288"/>
              <a:gd name="connsiteX1" fmla="*/ 471488 w 471488"/>
              <a:gd name="connsiteY1" fmla="*/ 0 h 14288"/>
            </a:gdLst>
            <a:ahLst/>
            <a:cxnLst>
              <a:cxn ang="0">
                <a:pos x="connsiteX0" y="connsiteY0"/>
              </a:cxn>
              <a:cxn ang="0">
                <a:pos x="connsiteX1" y="connsiteY1"/>
              </a:cxn>
            </a:cxnLst>
            <a:rect l="l" t="t" r="r" b="b"/>
            <a:pathLst>
              <a:path w="471488" h="14288">
                <a:moveTo>
                  <a:pt x="0" y="14288"/>
                </a:moveTo>
                <a:cubicBezTo>
                  <a:pt x="452433" y="-307"/>
                  <a:pt x="295199" y="0"/>
                  <a:pt x="47148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3773486"/>
            <a:ext cx="12192000" cy="646331"/>
          </a:xfrm>
          <a:prstGeom prst="rect">
            <a:avLst/>
          </a:prstGeom>
          <a:noFill/>
        </p:spPr>
        <p:txBody>
          <a:bodyPr wrap="square" rtlCol="0">
            <a:spAutoFit/>
          </a:bodyPr>
          <a:lstStyle/>
          <a:p>
            <a:r>
              <a:rPr lang="en-US" sz="3600" dirty="0"/>
              <a:t>My encounters …………… in relation to my CV</a:t>
            </a:r>
          </a:p>
        </p:txBody>
      </p:sp>
    </p:spTree>
    <p:extLst>
      <p:ext uri="{BB962C8B-B14F-4D97-AF65-F5344CB8AC3E}">
        <p14:creationId xmlns:p14="http://schemas.microsoft.com/office/powerpoint/2010/main" val="312695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4225" y="5354134"/>
            <a:ext cx="5193241" cy="646331"/>
          </a:xfrm>
          <a:prstGeom prst="rect">
            <a:avLst/>
          </a:prstGeom>
          <a:noFill/>
        </p:spPr>
        <p:txBody>
          <a:bodyPr wrap="square" rtlCol="0">
            <a:spAutoFit/>
          </a:bodyPr>
          <a:lstStyle/>
          <a:p>
            <a:r>
              <a:rPr lang="en-US" sz="3600" dirty="0"/>
              <a:t>Is it hollow or solid inside?</a:t>
            </a:r>
          </a:p>
        </p:txBody>
      </p:sp>
      <p:pic>
        <p:nvPicPr>
          <p:cNvPr id="1028" name="Picture 4" descr="Image result for kalutara bodiya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kalutara bodiya imag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74898"/>
            <a:ext cx="5238750" cy="39243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nside paintings of the kalutara bodiy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2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fade">
                                      <p:cBhvr>
                                        <p:cTn id="21" dur="1000"/>
                                        <p:tgtEl>
                                          <p:spTgt spid="1036"/>
                                        </p:tgtEl>
                                      </p:cBhvr>
                                    </p:animEffect>
                                    <p:anim calcmode="lin" valueType="num">
                                      <p:cBhvr>
                                        <p:cTn id="22" dur="1000" fill="hold"/>
                                        <p:tgtEl>
                                          <p:spTgt spid="1036"/>
                                        </p:tgtEl>
                                        <p:attrNameLst>
                                          <p:attrName>ppt_x</p:attrName>
                                        </p:attrNameLst>
                                      </p:cBhvr>
                                      <p:tavLst>
                                        <p:tav tm="0">
                                          <p:val>
                                            <p:strVal val="#ppt_x"/>
                                          </p:val>
                                        </p:tav>
                                        <p:tav tm="100000">
                                          <p:val>
                                            <p:strVal val="#ppt_x"/>
                                          </p:val>
                                        </p:tav>
                                      </p:tavLst>
                                    </p:anim>
                                    <p:anim calcmode="lin" valueType="num">
                                      <p:cBhvr>
                                        <p:cTn id="23"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812800"/>
            <a:ext cx="5118132" cy="707886"/>
          </a:xfrm>
          <a:prstGeom prst="rect">
            <a:avLst/>
          </a:prstGeom>
          <a:noFill/>
        </p:spPr>
        <p:txBody>
          <a:bodyPr wrap="none" rtlCol="0">
            <a:spAutoFit/>
          </a:bodyPr>
          <a:lstStyle/>
          <a:p>
            <a:r>
              <a:rPr lang="en-US" sz="4000" dirty="0"/>
              <a:t>Profile of Dr. </a:t>
            </a:r>
            <a:r>
              <a:rPr lang="en-US" sz="4000" dirty="0" err="1"/>
              <a:t>Kulasingha</a:t>
            </a:r>
            <a:endParaRPr lang="en-US" sz="4000" dirty="0"/>
          </a:p>
        </p:txBody>
      </p:sp>
      <p:sp>
        <p:nvSpPr>
          <p:cNvPr id="3" name="TextBox 2"/>
          <p:cNvSpPr txBox="1"/>
          <p:nvPr/>
        </p:nvSpPr>
        <p:spPr>
          <a:xfrm>
            <a:off x="626533" y="3640667"/>
            <a:ext cx="4943148" cy="769441"/>
          </a:xfrm>
          <a:prstGeom prst="rect">
            <a:avLst/>
          </a:prstGeom>
          <a:noFill/>
        </p:spPr>
        <p:txBody>
          <a:bodyPr wrap="none" rtlCol="0">
            <a:spAutoFit/>
          </a:bodyPr>
          <a:lstStyle/>
          <a:p>
            <a:r>
              <a:rPr lang="en-US" sz="4400" dirty="0" err="1"/>
              <a:t>Vijaya</a:t>
            </a:r>
            <a:r>
              <a:rPr lang="en-US" sz="4400" dirty="0"/>
              <a:t> </a:t>
            </a:r>
            <a:r>
              <a:rPr lang="en-US" sz="4400" dirty="0" err="1"/>
              <a:t>Godakumbura</a:t>
            </a:r>
            <a:endParaRPr lang="en-US" sz="4400" dirty="0"/>
          </a:p>
        </p:txBody>
      </p:sp>
    </p:spTree>
    <p:extLst>
      <p:ext uri="{BB962C8B-B14F-4D97-AF65-F5344CB8AC3E}">
        <p14:creationId xmlns:p14="http://schemas.microsoft.com/office/powerpoint/2010/main" val="9132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67238869"/>
              </p:ext>
            </p:extLst>
          </p:nvPr>
        </p:nvGraphicFramePr>
        <p:xfrm>
          <a:off x="16933" y="1032931"/>
          <a:ext cx="11565466" cy="3840480"/>
        </p:xfrm>
        <a:graphic>
          <a:graphicData uri="http://schemas.openxmlformats.org/drawingml/2006/table">
            <a:tbl>
              <a:tblPr/>
              <a:tblGrid>
                <a:gridCol w="5782733">
                  <a:extLst>
                    <a:ext uri="{9D8B030D-6E8A-4147-A177-3AD203B41FA5}">
                      <a16:colId xmlns:a16="http://schemas.microsoft.com/office/drawing/2014/main" val="20000"/>
                    </a:ext>
                  </a:extLst>
                </a:gridCol>
                <a:gridCol w="5782733">
                  <a:extLst>
                    <a:ext uri="{9D8B030D-6E8A-4147-A177-3AD203B41FA5}">
                      <a16:colId xmlns:a16="http://schemas.microsoft.com/office/drawing/2014/main" val="20001"/>
                    </a:ext>
                  </a:extLst>
                </a:gridCol>
              </a:tblGrid>
              <a:tr h="416663">
                <a:tc gridSpan="2">
                  <a:txBody>
                    <a:bodyPr/>
                    <a:lstStyle/>
                    <a:p>
                      <a:pPr algn="ctr" fontAlgn="t"/>
                      <a:r>
                        <a:rPr lang="en-US" sz="2400" b="1" u="none" strike="noStrike" dirty="0" err="1">
                          <a:solidFill>
                            <a:srgbClr val="0B0080"/>
                          </a:solidFill>
                          <a:effectLst/>
                          <a:hlinkClick r:id="rId2" tooltip="Medical Doctor"/>
                        </a:rPr>
                        <a:t>Dr</a:t>
                      </a:r>
                      <a:r>
                        <a:rPr lang="en-US" sz="2400" b="1" dirty="0">
                          <a:effectLst/>
                        </a:rPr>
                        <a:t> </a:t>
                      </a:r>
                      <a:r>
                        <a:rPr lang="en-US" sz="2400" b="1" dirty="0" err="1">
                          <a:effectLst/>
                        </a:rPr>
                        <a:t>Wijaya</a:t>
                      </a:r>
                      <a:r>
                        <a:rPr lang="en-US" sz="2400" b="1" dirty="0">
                          <a:effectLst/>
                        </a:rPr>
                        <a:t> </a:t>
                      </a:r>
                      <a:r>
                        <a:rPr lang="en-US" sz="2400" b="1" dirty="0" err="1">
                          <a:effectLst/>
                        </a:rPr>
                        <a:t>Godakumbura</a:t>
                      </a:r>
                      <a:endParaRPr lang="en-US" sz="2400" b="1"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10000"/>
                  </a:ext>
                </a:extLst>
              </a:tr>
              <a:tr h="416663">
                <a:tc>
                  <a:txBody>
                    <a:bodyPr/>
                    <a:lstStyle/>
                    <a:p>
                      <a:pPr algn="l" fontAlgn="t"/>
                      <a:r>
                        <a:rPr lang="en-US" sz="2400" dirty="0">
                          <a:effectLst/>
                        </a:rPr>
                        <a:t>Born</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fi-FI" sz="2400" dirty="0">
                          <a:effectLst/>
                        </a:rPr>
                        <a:t>Pelmadulla </a:t>
                      </a:r>
                      <a:r>
                        <a:rPr lang="fi-FI" sz="2400" u="none" strike="noStrike" dirty="0">
                          <a:solidFill>
                            <a:srgbClr val="0B0080"/>
                          </a:solidFill>
                          <a:effectLst/>
                          <a:hlinkClick r:id="rId3" tooltip="Ratnapura District"/>
                        </a:rPr>
                        <a:t>Ratnapura District</a:t>
                      </a:r>
                      <a:r>
                        <a:rPr lang="fi-FI" sz="2400" dirty="0">
                          <a:effectLst/>
                        </a:rPr>
                        <a:t> </a:t>
                      </a:r>
                      <a:r>
                        <a:rPr lang="fi-FI" sz="2400" u="none" strike="noStrike" dirty="0">
                          <a:solidFill>
                            <a:srgbClr val="0B0080"/>
                          </a:solidFill>
                          <a:effectLst/>
                          <a:hlinkClick r:id="rId4" tooltip="Sri Lanka"/>
                        </a:rPr>
                        <a:t>Sri Lanka</a:t>
                      </a:r>
                      <a:endParaRPr lang="fi-FI" sz="2400"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416663">
                <a:tc>
                  <a:txBody>
                    <a:bodyPr/>
                    <a:lstStyle/>
                    <a:p>
                      <a:pPr algn="l" fontAlgn="t"/>
                      <a:r>
                        <a:rPr lang="en-US" sz="2400" dirty="0">
                          <a:effectLst/>
                        </a:rPr>
                        <a:t>Nationality</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dirty="0">
                          <a:effectLst/>
                        </a:rPr>
                        <a:t> Sri Lankan</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1041657">
                <a:tc>
                  <a:txBody>
                    <a:bodyPr/>
                    <a:lstStyle/>
                    <a:p>
                      <a:pPr algn="l" fontAlgn="t"/>
                      <a:r>
                        <a:rPr lang="en-US" sz="2400" dirty="0">
                          <a:effectLst/>
                        </a:rPr>
                        <a:t>Education</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it-IT" sz="2400" u="none" strike="noStrike" dirty="0">
                          <a:solidFill>
                            <a:srgbClr val="A55858"/>
                          </a:solidFill>
                          <a:effectLst/>
                          <a:hlinkClick r:id="rId5" tooltip="Pelmadulla Central College Pelmadulla (page does not exist)"/>
                        </a:rPr>
                        <a:t>Pelmadulla Central College Pelmadulla</a:t>
                      </a:r>
                      <a:br>
                        <a:rPr lang="it-IT" sz="2400" dirty="0">
                          <a:effectLst/>
                        </a:rPr>
                      </a:br>
                      <a:r>
                        <a:rPr lang="it-IT" sz="2400" u="none" strike="noStrike" dirty="0">
                          <a:solidFill>
                            <a:srgbClr val="0B0080"/>
                          </a:solidFill>
                          <a:effectLst/>
                          <a:hlinkClick r:id="rId6" tooltip="Nalanda College Colombo"/>
                        </a:rPr>
                        <a:t>Nalanda College Colombo</a:t>
                      </a:r>
                      <a:br>
                        <a:rPr lang="it-IT" sz="2400" dirty="0">
                          <a:effectLst/>
                        </a:rPr>
                      </a:br>
                      <a:r>
                        <a:rPr lang="it-IT" sz="2400" u="none" strike="noStrike" dirty="0">
                          <a:solidFill>
                            <a:srgbClr val="0B0080"/>
                          </a:solidFill>
                          <a:effectLst/>
                          <a:hlinkClick r:id="rId7" tooltip="Ceylon Medical College"/>
                        </a:rPr>
                        <a:t>Ceylon Medical College</a:t>
                      </a:r>
                      <a:endParaRPr lang="it-IT" sz="2400"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729160">
                <a:tc>
                  <a:txBody>
                    <a:bodyPr/>
                    <a:lstStyle/>
                    <a:p>
                      <a:pPr algn="l" fontAlgn="t"/>
                      <a:r>
                        <a:rPr lang="en-US" sz="2400" dirty="0">
                          <a:effectLst/>
                        </a:rPr>
                        <a:t>Known for</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dirty="0">
                          <a:effectLst/>
                        </a:rPr>
                        <a:t>Surgeon</a:t>
                      </a:r>
                      <a:br>
                        <a:rPr lang="en-US" sz="2400" dirty="0">
                          <a:effectLst/>
                        </a:rPr>
                      </a:br>
                      <a:r>
                        <a:rPr lang="en-US" sz="2400" dirty="0">
                          <a:effectLst/>
                        </a:rPr>
                        <a:t>Founder of </a:t>
                      </a:r>
                      <a:r>
                        <a:rPr lang="en-US" sz="2400" u="none" strike="noStrike" dirty="0">
                          <a:solidFill>
                            <a:srgbClr val="0B0080"/>
                          </a:solidFill>
                          <a:effectLst/>
                          <a:hlinkClick r:id="rId8" tooltip="Safe bottle lamp"/>
                        </a:rPr>
                        <a:t>Safe bottle </a:t>
                      </a:r>
                      <a:r>
                        <a:rPr lang="en-US" sz="2400" u="none" strike="noStrike" dirty="0" err="1">
                          <a:solidFill>
                            <a:srgbClr val="0B0080"/>
                          </a:solidFill>
                          <a:effectLst/>
                          <a:hlinkClick r:id="rId8" tooltip="Safe bottle lamp"/>
                        </a:rPr>
                        <a:t>lamp</a:t>
                      </a:r>
                      <a:r>
                        <a:rPr lang="en-US" sz="2400" dirty="0" err="1">
                          <a:effectLst/>
                        </a:rPr>
                        <a:t>Foundation</a:t>
                      </a:r>
                      <a:endParaRPr lang="en-US" sz="2400"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416663">
                <a:tc>
                  <a:txBody>
                    <a:bodyPr/>
                    <a:lstStyle/>
                    <a:p>
                      <a:pPr algn="l" fontAlgn="t"/>
                      <a:r>
                        <a:rPr lang="en-US" sz="2400">
                          <a:effectLst/>
                        </a:rPr>
                        <a:t>Title</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err="1">
                          <a:solidFill>
                            <a:srgbClr val="0B0080"/>
                          </a:solidFill>
                          <a:effectLst/>
                          <a:hlinkClick r:id="rId9" tooltip="Vidya Jyothi"/>
                        </a:rPr>
                        <a:t>Vidya</a:t>
                      </a:r>
                      <a:r>
                        <a:rPr lang="en-US" sz="2400" u="none" strike="noStrike" dirty="0">
                          <a:solidFill>
                            <a:srgbClr val="0B0080"/>
                          </a:solidFill>
                          <a:effectLst/>
                          <a:hlinkClick r:id="rId9" tooltip="Vidya Jyothi"/>
                        </a:rPr>
                        <a:t> </a:t>
                      </a:r>
                      <a:r>
                        <a:rPr lang="en-US" sz="2400" u="none" strike="noStrike" dirty="0" err="1">
                          <a:solidFill>
                            <a:srgbClr val="0B0080"/>
                          </a:solidFill>
                          <a:effectLst/>
                          <a:hlinkClick r:id="rId9" tooltip="Vidya Jyothi"/>
                        </a:rPr>
                        <a:t>Jyothi</a:t>
                      </a:r>
                      <a:endParaRPr lang="en-US" sz="2400"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bl>
          </a:graphicData>
        </a:graphic>
      </p:graphicFrame>
      <p:pic>
        <p:nvPicPr>
          <p:cNvPr id="6147" name="Picture 3" descr="Sri Lanka">
            <a:hlinkClick r:id="rId4" tooltip="Sri Lanka"/>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76041"/>
            <a:ext cx="219075" cy="11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33" y="5042118"/>
            <a:ext cx="12118767" cy="1815882"/>
          </a:xfrm>
          <a:prstGeom prst="rect">
            <a:avLst/>
          </a:prstGeom>
          <a:noFill/>
        </p:spPr>
        <p:txBody>
          <a:bodyPr wrap="none" rtlCol="0">
            <a:spAutoFit/>
          </a:bodyPr>
          <a:lstStyle/>
          <a:p>
            <a:r>
              <a:rPr lang="en-US" sz="2800" dirty="0"/>
              <a:t>He passed his advanced level with high marks in 1959 from </a:t>
            </a:r>
            <a:r>
              <a:rPr lang="en-US" sz="2800" dirty="0" err="1">
                <a:hlinkClick r:id="rId6" tooltip="Nalanda College Colombo"/>
              </a:rPr>
              <a:t>Nalanda</a:t>
            </a:r>
            <a:r>
              <a:rPr lang="en-US" sz="2800" dirty="0">
                <a:hlinkClick r:id="rId6" tooltip="Nalanda College Colombo"/>
              </a:rPr>
              <a:t> College </a:t>
            </a:r>
          </a:p>
          <a:p>
            <a:r>
              <a:rPr lang="en-US" sz="2800" dirty="0">
                <a:hlinkClick r:id="rId6" tooltip="Nalanda College Colombo"/>
              </a:rPr>
              <a:t>Colombo</a:t>
            </a:r>
            <a:r>
              <a:rPr lang="en-US" sz="2800" dirty="0"/>
              <a:t> and entered </a:t>
            </a:r>
            <a:r>
              <a:rPr lang="en-US" sz="2800" dirty="0">
                <a:hlinkClick r:id="rId7" tooltip="Ceylon Medical College"/>
              </a:rPr>
              <a:t>Ceylon Medical College</a:t>
            </a:r>
            <a:r>
              <a:rPr lang="en-US" sz="2800" dirty="0"/>
              <a:t> to study medicine. In 1964 he </a:t>
            </a:r>
          </a:p>
          <a:p>
            <a:r>
              <a:rPr lang="en-US" sz="2800" dirty="0">
                <a:hlinkClick r:id="rId11" tooltip="Bachelor of Medicine, Bachelor of Surgery"/>
              </a:rPr>
              <a:t>C</a:t>
            </a:r>
            <a:r>
              <a:rPr lang="en-US" sz="2800" dirty="0"/>
              <a:t>ompleted </a:t>
            </a:r>
            <a:r>
              <a:rPr lang="en-US" sz="2800" dirty="0">
                <a:hlinkClick r:id="rId11" tooltip="Bachelor of Medicine, Bachelor of Surgery"/>
              </a:rPr>
              <a:t>Bachelor of Medicine, Bachelor of Surgery</a:t>
            </a:r>
            <a:r>
              <a:rPr lang="en-US" sz="2800" dirty="0"/>
              <a:t> and passed out as a doctor. </a:t>
            </a:r>
          </a:p>
          <a:p>
            <a:r>
              <a:rPr lang="en-US" sz="2800" dirty="0"/>
              <a:t>While at </a:t>
            </a:r>
            <a:r>
              <a:rPr lang="en-US" sz="2800" dirty="0" err="1">
                <a:hlinkClick r:id="rId6" tooltip="Nalanda College Colombo"/>
              </a:rPr>
              <a:t>Nalanda</a:t>
            </a:r>
            <a:r>
              <a:rPr lang="en-US" sz="2800" dirty="0"/>
              <a:t>, </a:t>
            </a:r>
            <a:r>
              <a:rPr lang="en-US" sz="2800" dirty="0" err="1"/>
              <a:t>Wijaya</a:t>
            </a:r>
            <a:r>
              <a:rPr lang="en-US" sz="2800" dirty="0"/>
              <a:t> excelled in sport such as athletics and football.</a:t>
            </a:r>
          </a:p>
        </p:txBody>
      </p:sp>
      <p:sp>
        <p:nvSpPr>
          <p:cNvPr id="6" name="TextBox 5"/>
          <p:cNvSpPr txBox="1"/>
          <p:nvPr/>
        </p:nvSpPr>
        <p:spPr>
          <a:xfrm>
            <a:off x="16933" y="0"/>
            <a:ext cx="4175695" cy="646331"/>
          </a:xfrm>
          <a:prstGeom prst="rect">
            <a:avLst/>
          </a:prstGeom>
          <a:noFill/>
        </p:spPr>
        <p:txBody>
          <a:bodyPr wrap="none" rtlCol="0">
            <a:spAutoFit/>
          </a:bodyPr>
          <a:lstStyle/>
          <a:p>
            <a:r>
              <a:rPr lang="en-US" sz="3600" dirty="0"/>
              <a:t> </a:t>
            </a:r>
            <a:r>
              <a:rPr lang="en-US" sz="3600" dirty="0" err="1"/>
              <a:t>Vijaya</a:t>
            </a:r>
            <a:r>
              <a:rPr lang="en-US" sz="3600" dirty="0"/>
              <a:t> </a:t>
            </a:r>
            <a:r>
              <a:rPr lang="en-US" sz="3600" dirty="0" err="1"/>
              <a:t>Godakumbura</a:t>
            </a:r>
            <a:endParaRPr lang="en-US" sz="3600" dirty="0"/>
          </a:p>
        </p:txBody>
      </p:sp>
    </p:spTree>
    <p:extLst>
      <p:ext uri="{BB962C8B-B14F-4D97-AF65-F5344CB8AC3E}">
        <p14:creationId xmlns:p14="http://schemas.microsoft.com/office/powerpoint/2010/main" val="5146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15991"/>
          </a:xfrm>
          <a:prstGeom prst="rect">
            <a:avLst/>
          </a:prstGeom>
        </p:spPr>
        <p:txBody>
          <a:bodyPr wrap="square">
            <a:spAutoFit/>
          </a:bodyPr>
          <a:lstStyle/>
          <a:p>
            <a:r>
              <a:rPr lang="en-US" sz="3600" dirty="0">
                <a:solidFill>
                  <a:srgbClr val="000000"/>
                </a:solidFill>
                <a:latin typeface="Linux Libertine"/>
              </a:rPr>
              <a:t>Career</a:t>
            </a:r>
            <a:endParaRPr lang="en-US" sz="3600" dirty="0">
              <a:solidFill>
                <a:srgbClr val="54595D"/>
              </a:solidFill>
              <a:latin typeface="Arial" panose="020B0604020202020204" pitchFamily="34" charset="0"/>
            </a:endParaRPr>
          </a:p>
          <a:p>
            <a:endParaRPr lang="en-US" dirty="0">
              <a:solidFill>
                <a:srgbClr val="000000"/>
              </a:solidFill>
              <a:latin typeface="Linux Libertine"/>
            </a:endParaRPr>
          </a:p>
          <a:p>
            <a:r>
              <a:rPr lang="en-US" sz="2800" dirty="0">
                <a:solidFill>
                  <a:srgbClr val="222222"/>
                </a:solidFill>
                <a:latin typeface="Arial" panose="020B0604020202020204" pitchFamily="34" charset="0"/>
              </a:rPr>
              <a:t>Later in 1970s he went to </a:t>
            </a:r>
            <a:r>
              <a:rPr lang="en-US" sz="2800" dirty="0">
                <a:solidFill>
                  <a:srgbClr val="0B0080"/>
                </a:solidFill>
                <a:latin typeface="Arial" panose="020B0604020202020204" pitchFamily="34" charset="0"/>
                <a:hlinkClick r:id="rId2" tooltip="United Kingdom"/>
              </a:rPr>
              <a:t>United Kingdom</a:t>
            </a:r>
            <a:r>
              <a:rPr lang="en-US" sz="2800" dirty="0">
                <a:solidFill>
                  <a:srgbClr val="222222"/>
                </a:solidFill>
                <a:latin typeface="Arial" panose="020B0604020202020204" pitchFamily="34" charset="0"/>
              </a:rPr>
              <a:t> for further studies and training. After being specialized in the treatment of </a:t>
            </a:r>
            <a:r>
              <a:rPr lang="en-US" sz="2800" dirty="0">
                <a:solidFill>
                  <a:srgbClr val="0B0080"/>
                </a:solidFill>
                <a:latin typeface="Arial" panose="020B0604020202020204" pitchFamily="34" charset="0"/>
                <a:hlinkClick r:id="rId3" tooltip="Burn"/>
              </a:rPr>
              <a:t>Burns</a:t>
            </a:r>
            <a:r>
              <a:rPr lang="en-US" sz="2800" dirty="0">
                <a:solidFill>
                  <a:srgbClr val="222222"/>
                </a:solidFill>
                <a:latin typeface="Arial" panose="020B0604020202020204" pitchFamily="34" charset="0"/>
              </a:rPr>
              <a:t>, </a:t>
            </a:r>
            <a:r>
              <a:rPr lang="en-US" sz="2800" dirty="0" err="1">
                <a:solidFill>
                  <a:srgbClr val="222222"/>
                </a:solidFill>
                <a:latin typeface="Arial" panose="020B0604020202020204" pitchFamily="34" charset="0"/>
              </a:rPr>
              <a:t>Wijaya</a:t>
            </a:r>
            <a:r>
              <a:rPr lang="en-US" sz="2800" dirty="0">
                <a:solidFill>
                  <a:srgbClr val="222222"/>
                </a:solidFill>
                <a:latin typeface="Arial" panose="020B0604020202020204" pitchFamily="34" charset="0"/>
              </a:rPr>
              <a:t> returned to Sri Lanka and worked as a </a:t>
            </a:r>
            <a:r>
              <a:rPr lang="en-US" sz="2800" dirty="0">
                <a:solidFill>
                  <a:srgbClr val="0B0080"/>
                </a:solidFill>
                <a:latin typeface="Arial" panose="020B0604020202020204" pitchFamily="34" charset="0"/>
                <a:hlinkClick r:id="rId4" tooltip="Surgeon"/>
              </a:rPr>
              <a:t>Surgeon</a:t>
            </a:r>
            <a:r>
              <a:rPr lang="en-US" sz="2800" dirty="0">
                <a:solidFill>
                  <a:srgbClr val="222222"/>
                </a:solidFill>
                <a:latin typeface="Arial" panose="020B0604020202020204" pitchFamily="34" charset="0"/>
              </a:rPr>
              <a:t> in many hospitals</a:t>
            </a:r>
            <a:r>
              <a:rPr lang="en-US" dirty="0">
                <a:solidFill>
                  <a:srgbClr val="222222"/>
                </a:solidFill>
                <a:latin typeface="Arial" panose="020B0604020202020204" pitchFamily="34" charset="0"/>
              </a:rPr>
              <a:t>.</a:t>
            </a:r>
            <a:endParaRPr lang="en-US" b="0" i="0" dirty="0">
              <a:solidFill>
                <a:srgbClr val="222222"/>
              </a:solidFill>
              <a:effectLst/>
              <a:latin typeface="Arial" panose="020B0604020202020204" pitchFamily="34" charset="0"/>
            </a:endParaRPr>
          </a:p>
        </p:txBody>
      </p:sp>
      <p:sp>
        <p:nvSpPr>
          <p:cNvPr id="3" name="TextBox 2"/>
          <p:cNvSpPr txBox="1"/>
          <p:nvPr/>
        </p:nvSpPr>
        <p:spPr>
          <a:xfrm>
            <a:off x="0" y="2918460"/>
            <a:ext cx="12192000" cy="3939540"/>
          </a:xfrm>
          <a:prstGeom prst="rect">
            <a:avLst/>
          </a:prstGeom>
          <a:noFill/>
        </p:spPr>
        <p:txBody>
          <a:bodyPr wrap="square" rtlCol="0">
            <a:spAutoFit/>
          </a:bodyPr>
          <a:lstStyle/>
          <a:p>
            <a:r>
              <a:rPr lang="en-US" sz="3600" dirty="0"/>
              <a:t>Invention of Safe Bottle Lamp</a:t>
            </a:r>
          </a:p>
          <a:p>
            <a:endParaRPr lang="en-US" dirty="0"/>
          </a:p>
          <a:p>
            <a:r>
              <a:rPr lang="en-US" sz="2800" dirty="0"/>
              <a:t>After seeing and treating many patients who had burn injuries due to unsafe </a:t>
            </a:r>
          </a:p>
          <a:p>
            <a:r>
              <a:rPr lang="en-US" sz="2800" dirty="0" err="1"/>
              <a:t>kerosine</a:t>
            </a:r>
            <a:r>
              <a:rPr lang="en-US" sz="2800" dirty="0"/>
              <a:t> bottle lamps he </a:t>
            </a:r>
            <a:r>
              <a:rPr lang="en-US" sz="2800" dirty="0" err="1"/>
              <a:t>developedthe</a:t>
            </a:r>
            <a:r>
              <a:rPr lang="en-US" sz="2800" dirty="0"/>
              <a:t> </a:t>
            </a:r>
            <a:r>
              <a:rPr lang="en-US" sz="2800" b="1" dirty="0"/>
              <a:t>Safe Bottle Lamp</a:t>
            </a:r>
            <a:r>
              <a:rPr lang="en-US" sz="2800" dirty="0"/>
              <a:t> in 1992. He established </a:t>
            </a:r>
          </a:p>
          <a:p>
            <a:r>
              <a:rPr lang="en-US" sz="2800" dirty="0"/>
              <a:t>the </a:t>
            </a:r>
            <a:r>
              <a:rPr lang="en-US" sz="2800" dirty="0">
                <a:hlinkClick r:id="rId5" tooltip="Safe bottle lamp"/>
              </a:rPr>
              <a:t>Safe bottle lamp</a:t>
            </a:r>
            <a:r>
              <a:rPr lang="en-US" sz="2800" dirty="0"/>
              <a:t> foundation in 1998 after winning the</a:t>
            </a:r>
          </a:p>
          <a:p>
            <a:r>
              <a:rPr lang="en-US" sz="2800" dirty="0"/>
              <a:t> </a:t>
            </a:r>
            <a:r>
              <a:rPr lang="en-US" sz="2800" dirty="0">
                <a:hlinkClick r:id="rId6" tooltip="Rolex Awards for Enterprise"/>
              </a:rPr>
              <a:t>Rolex Awards for Enterprise</a:t>
            </a:r>
            <a:r>
              <a:rPr lang="en-US" sz="2800" dirty="0"/>
              <a:t>.</a:t>
            </a:r>
            <a:endParaRPr lang="en-US" sz="2800" baseline="30000" dirty="0"/>
          </a:p>
          <a:p>
            <a:endParaRPr lang="en-US" sz="2800" dirty="0"/>
          </a:p>
          <a:p>
            <a:r>
              <a:rPr lang="en-US" sz="2800" dirty="0"/>
              <a:t>Then in 2009 his development won the first place in </a:t>
            </a:r>
            <a:r>
              <a:rPr lang="en-US" sz="2800" dirty="0">
                <a:hlinkClick r:id="rId7" tooltip="The World Challenge"/>
              </a:rPr>
              <a:t>The World Challenge</a:t>
            </a:r>
            <a:r>
              <a:rPr lang="en-US" sz="2800" dirty="0"/>
              <a:t> </a:t>
            </a:r>
          </a:p>
          <a:p>
            <a:r>
              <a:rPr lang="en-US" sz="2800" dirty="0"/>
              <a:t>competition held in </a:t>
            </a:r>
            <a:r>
              <a:rPr lang="en-US" sz="2800" dirty="0">
                <a:hlinkClick r:id="rId8" tooltip="The Hague"/>
              </a:rPr>
              <a:t>The Hague</a:t>
            </a:r>
            <a:r>
              <a:rPr lang="en-US" sz="2800" dirty="0"/>
              <a:t> </a:t>
            </a:r>
            <a:r>
              <a:rPr lang="en-US" sz="2800" dirty="0">
                <a:hlinkClick r:id="rId9" tooltip="Netherlands"/>
              </a:rPr>
              <a:t>Netherlands</a:t>
            </a:r>
            <a:r>
              <a:rPr lang="en-US" sz="2800" dirty="0"/>
              <a:t>.</a:t>
            </a:r>
            <a:r>
              <a:rPr lang="en-US" sz="2800" baseline="30000" dirty="0">
                <a:hlinkClick r:id="rId10"/>
              </a:rPr>
              <a:t>[2]</a:t>
            </a:r>
            <a:endParaRPr lang="en-US" sz="2800" dirty="0"/>
          </a:p>
        </p:txBody>
      </p:sp>
    </p:spTree>
    <p:extLst>
      <p:ext uri="{BB962C8B-B14F-4D97-AF65-F5344CB8AC3E}">
        <p14:creationId xmlns:p14="http://schemas.microsoft.com/office/powerpoint/2010/main" val="32172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031325"/>
          </a:xfrm>
          <a:prstGeom prst="rect">
            <a:avLst/>
          </a:prstGeom>
        </p:spPr>
        <p:txBody>
          <a:bodyPr wrap="square">
            <a:spAutoFit/>
          </a:bodyPr>
          <a:lstStyle/>
          <a:p>
            <a:r>
              <a:rPr lang="en-US" sz="3600" b="1" dirty="0">
                <a:solidFill>
                  <a:srgbClr val="000000"/>
                </a:solidFill>
                <a:latin typeface="Linux Libertine"/>
              </a:rPr>
              <a:t>The Foundation</a:t>
            </a:r>
            <a:endParaRPr lang="en-US" sz="3600" b="1" dirty="0">
              <a:solidFill>
                <a:srgbClr val="54595D"/>
              </a:solidFill>
              <a:latin typeface="Arial" panose="020B0604020202020204" pitchFamily="34" charset="0"/>
            </a:endParaRPr>
          </a:p>
          <a:p>
            <a:endParaRPr lang="en-US" dirty="0">
              <a:solidFill>
                <a:srgbClr val="000000"/>
              </a:solidFill>
              <a:latin typeface="Linux Libertine"/>
            </a:endParaRPr>
          </a:p>
          <a:p>
            <a:r>
              <a:rPr lang="en-US" sz="2400" dirty="0">
                <a:solidFill>
                  <a:srgbClr val="222222"/>
                </a:solidFill>
                <a:latin typeface="Arial" panose="020B0604020202020204" pitchFamily="34" charset="0"/>
              </a:rPr>
              <a:t>Having received a Rolex Award for Enterprise in 1998, Dr. </a:t>
            </a:r>
            <a:r>
              <a:rPr lang="en-US" sz="2400" dirty="0" err="1">
                <a:solidFill>
                  <a:srgbClr val="222222"/>
                </a:solidFill>
                <a:latin typeface="Arial" panose="020B0604020202020204" pitchFamily="34" charset="0"/>
              </a:rPr>
              <a:t>Godakumbura</a:t>
            </a:r>
            <a:r>
              <a:rPr lang="en-US" sz="2400" dirty="0">
                <a:solidFill>
                  <a:srgbClr val="222222"/>
                </a:solidFill>
                <a:latin typeface="Arial" panose="020B0604020202020204" pitchFamily="34" charset="0"/>
              </a:rPr>
              <a:t> established the Safe Bottle Lamp Foundation (SBLF), a non-profit organization. The Foundation is governed by a board of directors and employs two full-time staff .</a:t>
            </a:r>
          </a:p>
        </p:txBody>
      </p:sp>
      <p:sp>
        <p:nvSpPr>
          <p:cNvPr id="4" name="TextBox 3"/>
          <p:cNvSpPr txBox="1"/>
          <p:nvPr/>
        </p:nvSpPr>
        <p:spPr>
          <a:xfrm>
            <a:off x="45085" y="2690336"/>
            <a:ext cx="12146915" cy="1938992"/>
          </a:xfrm>
          <a:prstGeom prst="rect">
            <a:avLst/>
          </a:prstGeom>
          <a:noFill/>
        </p:spPr>
        <p:txBody>
          <a:bodyPr wrap="none" rtlCol="0">
            <a:spAutoFit/>
          </a:bodyPr>
          <a:lstStyle/>
          <a:p>
            <a:r>
              <a:rPr lang="en-US" sz="2400" dirty="0">
                <a:solidFill>
                  <a:srgbClr val="222222"/>
                </a:solidFill>
                <a:latin typeface="Arial" panose="020B0604020202020204" pitchFamily="34" charset="0"/>
              </a:rPr>
              <a:t>In addition to the </a:t>
            </a:r>
            <a:r>
              <a:rPr lang="en-US" sz="2400" dirty="0">
                <a:solidFill>
                  <a:srgbClr val="0B0080"/>
                </a:solidFill>
                <a:latin typeface="Arial" panose="020B0604020202020204" pitchFamily="34" charset="0"/>
                <a:hlinkClick r:id="rId2" tooltip="Rolex award"/>
              </a:rPr>
              <a:t>Rolex Award</a:t>
            </a:r>
            <a:r>
              <a:rPr lang="en-US" sz="2400" dirty="0">
                <a:solidFill>
                  <a:srgbClr val="222222"/>
                </a:solidFill>
                <a:latin typeface="Arial" panose="020B0604020202020204" pitchFamily="34" charset="0"/>
              </a:rPr>
              <a:t>, the foundation and Dr. </a:t>
            </a:r>
            <a:r>
              <a:rPr lang="en-US" sz="2400" dirty="0" err="1">
                <a:solidFill>
                  <a:srgbClr val="222222"/>
                </a:solidFill>
                <a:latin typeface="Arial" panose="020B0604020202020204" pitchFamily="34" charset="0"/>
              </a:rPr>
              <a:t>Godakumbura</a:t>
            </a:r>
            <a:r>
              <a:rPr lang="en-US" sz="2400" dirty="0">
                <a:solidFill>
                  <a:srgbClr val="222222"/>
                </a:solidFill>
                <a:latin typeface="Arial" panose="020B0604020202020204" pitchFamily="34" charset="0"/>
              </a:rPr>
              <a:t> have received a </a:t>
            </a:r>
          </a:p>
          <a:p>
            <a:r>
              <a:rPr lang="en-US" sz="2400" dirty="0">
                <a:solidFill>
                  <a:srgbClr val="222222"/>
                </a:solidFill>
                <a:latin typeface="Arial" panose="020B0604020202020204" pitchFamily="34" charset="0"/>
              </a:rPr>
              <a:t>range of other local and international awards and grants. Among these are a </a:t>
            </a:r>
            <a:r>
              <a:rPr lang="en-US" sz="2400" b="1" dirty="0">
                <a:solidFill>
                  <a:srgbClr val="222222"/>
                </a:solidFill>
                <a:latin typeface="Arial" panose="020B0604020202020204" pitchFamily="34" charset="0"/>
              </a:rPr>
              <a:t>Lindbergh</a:t>
            </a:r>
          </a:p>
          <a:p>
            <a:r>
              <a:rPr lang="en-US" sz="2400" dirty="0">
                <a:solidFill>
                  <a:srgbClr val="222222"/>
                </a:solidFill>
                <a:latin typeface="Arial" panose="020B0604020202020204" pitchFamily="34" charset="0"/>
              </a:rPr>
              <a:t> Foundation Grant and a BBC </a:t>
            </a:r>
            <a:r>
              <a:rPr lang="en-US" sz="2400" dirty="0">
                <a:solidFill>
                  <a:srgbClr val="0B0080"/>
                </a:solidFill>
                <a:latin typeface="Arial" panose="020B0604020202020204" pitchFamily="34" charset="0"/>
                <a:hlinkClick r:id="rId3" tooltip="The World Challenge"/>
              </a:rPr>
              <a:t>World Challenge</a:t>
            </a:r>
            <a:r>
              <a:rPr lang="en-US" sz="2400" dirty="0">
                <a:solidFill>
                  <a:srgbClr val="222222"/>
                </a:solidFill>
                <a:latin typeface="Arial" panose="020B0604020202020204" pitchFamily="34" charset="0"/>
              </a:rPr>
              <a:t> Award. The project has been featured in</a:t>
            </a:r>
          </a:p>
          <a:p>
            <a:r>
              <a:rPr lang="en-US" sz="2400" dirty="0">
                <a:solidFill>
                  <a:srgbClr val="222222"/>
                </a:solidFill>
                <a:latin typeface="Arial" panose="020B0604020202020204" pitchFamily="34" charset="0"/>
              </a:rPr>
              <a:t> many international publications such as </a:t>
            </a:r>
            <a:r>
              <a:rPr lang="en-US" sz="2400" b="1" dirty="0">
                <a:solidFill>
                  <a:srgbClr val="222222"/>
                </a:solidFill>
                <a:latin typeface="Arial" panose="020B0604020202020204" pitchFamily="34" charset="0"/>
              </a:rPr>
              <a:t>TIME, Newsweek, Science and Nature, </a:t>
            </a:r>
          </a:p>
          <a:p>
            <a:r>
              <a:rPr lang="en-US" sz="2400" b="1" dirty="0">
                <a:solidFill>
                  <a:srgbClr val="222222"/>
                </a:solidFill>
                <a:latin typeface="Arial" panose="020B0604020202020204" pitchFamily="34" charset="0"/>
              </a:rPr>
              <a:t>National Geographic and La Figaro.</a:t>
            </a:r>
            <a:endParaRPr lang="en-US" sz="2400" b="1" baseline="30000" dirty="0">
              <a:solidFill>
                <a:srgbClr val="0B0080"/>
              </a:solidFill>
              <a:latin typeface="Arial" panose="020B0604020202020204" pitchFamily="34" charset="0"/>
            </a:endParaRPr>
          </a:p>
        </p:txBody>
      </p:sp>
      <p:sp>
        <p:nvSpPr>
          <p:cNvPr id="5" name="TextBox 4"/>
          <p:cNvSpPr txBox="1"/>
          <p:nvPr/>
        </p:nvSpPr>
        <p:spPr>
          <a:xfrm>
            <a:off x="16932" y="5288340"/>
            <a:ext cx="12175067" cy="1569660"/>
          </a:xfrm>
          <a:prstGeom prst="rect">
            <a:avLst/>
          </a:prstGeom>
          <a:noFill/>
        </p:spPr>
        <p:txBody>
          <a:bodyPr wrap="square" rtlCol="0">
            <a:spAutoFit/>
          </a:bodyPr>
          <a:lstStyle/>
          <a:p>
            <a:r>
              <a:rPr lang="en-US" sz="2400" dirty="0">
                <a:solidFill>
                  <a:srgbClr val="222222"/>
                </a:solidFill>
                <a:latin typeface="Arial" panose="020B0604020202020204" pitchFamily="34" charset="0"/>
              </a:rPr>
              <a:t>Dr. </a:t>
            </a:r>
            <a:r>
              <a:rPr lang="en-US" sz="2400" dirty="0" err="1">
                <a:solidFill>
                  <a:srgbClr val="222222"/>
                </a:solidFill>
                <a:latin typeface="Arial" panose="020B0604020202020204" pitchFamily="34" charset="0"/>
              </a:rPr>
              <a:t>Godakumbura</a:t>
            </a:r>
            <a:r>
              <a:rPr lang="en-US" sz="2400" dirty="0">
                <a:solidFill>
                  <a:srgbClr val="222222"/>
                </a:solidFill>
                <a:latin typeface="Arial" panose="020B0604020202020204" pitchFamily="34" charset="0"/>
              </a:rPr>
              <a:t> has represented the foundation in many international conferences on</a:t>
            </a:r>
          </a:p>
          <a:p>
            <a:r>
              <a:rPr lang="en-US" sz="2400" dirty="0">
                <a:solidFill>
                  <a:srgbClr val="222222"/>
                </a:solidFill>
                <a:latin typeface="Arial" panose="020B0604020202020204" pitchFamily="34" charset="0"/>
              </a:rPr>
              <a:t> burn and accident prevention as a speaker or as a participant. The foundation and the</a:t>
            </a:r>
          </a:p>
          <a:p>
            <a:r>
              <a:rPr lang="en-US" sz="2400" dirty="0">
                <a:solidFill>
                  <a:srgbClr val="222222"/>
                </a:solidFill>
                <a:latin typeface="Arial" panose="020B0604020202020204" pitchFamily="34" charset="0"/>
              </a:rPr>
              <a:t> </a:t>
            </a:r>
            <a:r>
              <a:rPr lang="en-US" sz="2400" dirty="0" err="1">
                <a:solidFill>
                  <a:srgbClr val="222222"/>
                </a:solidFill>
                <a:latin typeface="Arial" panose="020B0604020202020204" pitchFamily="34" charset="0"/>
              </a:rPr>
              <a:t>Sudeepa</a:t>
            </a:r>
            <a:r>
              <a:rPr lang="en-US" sz="2400" dirty="0">
                <a:solidFill>
                  <a:srgbClr val="222222"/>
                </a:solidFill>
                <a:latin typeface="Arial" panose="020B0604020202020204" pitchFamily="34" charset="0"/>
              </a:rPr>
              <a:t> lamp have been promoted as a </a:t>
            </a:r>
            <a:r>
              <a:rPr lang="en-US" sz="2400" b="1" dirty="0">
                <a:solidFill>
                  <a:srgbClr val="222222"/>
                </a:solidFill>
                <a:latin typeface="Arial" panose="020B0604020202020204" pitchFamily="34" charset="0"/>
              </a:rPr>
              <a:t>replicable solution for other developing </a:t>
            </a:r>
          </a:p>
          <a:p>
            <a:r>
              <a:rPr lang="en-US" sz="2400" b="1" dirty="0">
                <a:solidFill>
                  <a:srgbClr val="222222"/>
                </a:solidFill>
                <a:latin typeface="Arial" panose="020B0604020202020204" pitchFamily="34" charset="0"/>
              </a:rPr>
              <a:t>countries where accidental burns due to unsafe lamps is prevalent</a:t>
            </a:r>
            <a:r>
              <a:rPr lang="en-US" sz="2400" dirty="0">
                <a:solidFill>
                  <a:srgbClr val="222222"/>
                </a:solidFill>
                <a:latin typeface="Arial" panose="020B0604020202020204" pitchFamily="34" charset="0"/>
              </a:rPr>
              <a:t>.</a:t>
            </a:r>
          </a:p>
        </p:txBody>
      </p:sp>
    </p:spTree>
    <p:extLst>
      <p:ext uri="{BB962C8B-B14F-4D97-AF65-F5344CB8AC3E}">
        <p14:creationId xmlns:p14="http://schemas.microsoft.com/office/powerpoint/2010/main" val="42015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12192000" cy="2308324"/>
          </a:xfrm>
          <a:prstGeom prst="rect">
            <a:avLst/>
          </a:prstGeom>
        </p:spPr>
        <p:txBody>
          <a:bodyPr wrap="square">
            <a:spAutoFit/>
          </a:bodyPr>
          <a:lstStyle/>
          <a:p>
            <a:r>
              <a:rPr lang="en-US" sz="2400" dirty="0"/>
              <a:t>History</a:t>
            </a:r>
          </a:p>
          <a:p>
            <a:r>
              <a:rPr lang="en-US" sz="2400" dirty="0"/>
              <a:t>As surgeon Dr. </a:t>
            </a:r>
            <a:r>
              <a:rPr lang="en-US" sz="2400" dirty="0" err="1"/>
              <a:t>Godakumbura</a:t>
            </a:r>
            <a:r>
              <a:rPr lang="en-US" sz="2400" dirty="0"/>
              <a:t> saw many burn cases caused by kerosene lamp fires. Over 1 million homes in Sri Lanka do not have electricity, and rely on kerosene lamps for illumination, often </a:t>
            </a:r>
            <a:r>
              <a:rPr lang="en-US" sz="2400" dirty="0">
                <a:hlinkClick r:id="rId2" tooltip="Improvised"/>
              </a:rPr>
              <a:t>improvised</a:t>
            </a:r>
            <a:r>
              <a:rPr lang="en-US" sz="2400" dirty="0"/>
              <a:t> lamps made from </a:t>
            </a:r>
            <a:r>
              <a:rPr lang="en-US" sz="2400" dirty="0">
                <a:hlinkClick r:id="rId3" tooltip="Bottle"/>
              </a:rPr>
              <a:t>bottles</a:t>
            </a:r>
            <a:r>
              <a:rPr lang="en-US" sz="2400" dirty="0"/>
              <a:t>. These tall lamps tip easily, and when they do, the </a:t>
            </a:r>
            <a:r>
              <a:rPr lang="en-US" sz="2400" dirty="0">
                <a:hlinkClick r:id="rId4" tooltip="Candle wick"/>
              </a:rPr>
              <a:t>wick</a:t>
            </a:r>
            <a:r>
              <a:rPr lang="en-US" sz="2400" dirty="0"/>
              <a:t> holder often falls out and starts a sudden, intense fire. Often the fuel falls on a nearby person, setting them ablaze and resulting in severe </a:t>
            </a:r>
            <a:r>
              <a:rPr lang="en-US" sz="2400" dirty="0">
                <a:hlinkClick r:id="rId5" tooltip="Burn (injury)"/>
              </a:rPr>
              <a:t>burns</a:t>
            </a:r>
            <a:r>
              <a:rPr lang="en-US" sz="2400" dirty="0"/>
              <a:t>, often fatal.</a:t>
            </a:r>
          </a:p>
        </p:txBody>
      </p:sp>
      <p:sp>
        <p:nvSpPr>
          <p:cNvPr id="3" name="Rectangle 2"/>
          <p:cNvSpPr/>
          <p:nvPr/>
        </p:nvSpPr>
        <p:spPr>
          <a:xfrm>
            <a:off x="0" y="0"/>
            <a:ext cx="12192000" cy="1569660"/>
          </a:xfrm>
          <a:prstGeom prst="rect">
            <a:avLst/>
          </a:prstGeom>
        </p:spPr>
        <p:txBody>
          <a:bodyPr wrap="square">
            <a:spAutoFit/>
          </a:bodyPr>
          <a:lstStyle/>
          <a:p>
            <a:r>
              <a:rPr lang="en-US" sz="2400" dirty="0">
                <a:solidFill>
                  <a:srgbClr val="222222"/>
                </a:solidFill>
                <a:latin typeface="Arial" panose="020B0604020202020204" pitchFamily="34" charset="0"/>
              </a:rPr>
              <a:t>The </a:t>
            </a:r>
            <a:r>
              <a:rPr lang="en-US" sz="2400" b="1" dirty="0">
                <a:solidFill>
                  <a:srgbClr val="222222"/>
                </a:solidFill>
                <a:latin typeface="Arial" panose="020B0604020202020204" pitchFamily="34" charset="0"/>
              </a:rPr>
              <a:t>Safe bottle lamp</a:t>
            </a:r>
            <a:r>
              <a:rPr lang="en-US" sz="2400" dirty="0">
                <a:solidFill>
                  <a:srgbClr val="222222"/>
                </a:solidFill>
                <a:latin typeface="Arial" panose="020B0604020202020204" pitchFamily="34" charset="0"/>
              </a:rPr>
              <a:t>, called </a:t>
            </a:r>
            <a:r>
              <a:rPr lang="en-US" sz="2400" b="1" dirty="0" err="1">
                <a:solidFill>
                  <a:srgbClr val="222222"/>
                </a:solidFill>
                <a:latin typeface="Arial" panose="020B0604020202020204" pitchFamily="34" charset="0"/>
              </a:rPr>
              <a:t>sudeepa</a:t>
            </a:r>
            <a:r>
              <a:rPr lang="en-US" sz="2400" dirty="0">
                <a:solidFill>
                  <a:srgbClr val="222222"/>
                </a:solidFill>
                <a:latin typeface="Arial" panose="020B0604020202020204" pitchFamily="34" charset="0"/>
              </a:rPr>
              <a:t> or </a:t>
            </a:r>
            <a:r>
              <a:rPr lang="en-US" sz="2400" b="1" dirty="0" err="1">
                <a:solidFill>
                  <a:srgbClr val="222222"/>
                </a:solidFill>
                <a:latin typeface="Arial" panose="020B0604020202020204" pitchFamily="34" charset="0"/>
              </a:rPr>
              <a:t>sudipa</a:t>
            </a:r>
            <a:r>
              <a:rPr lang="en-US" sz="2400" dirty="0">
                <a:solidFill>
                  <a:srgbClr val="222222"/>
                </a:solidFill>
                <a:latin typeface="Arial" panose="020B0604020202020204" pitchFamily="34" charset="0"/>
              </a:rPr>
              <a:t> for </a:t>
            </a:r>
            <a:r>
              <a:rPr lang="en-US" sz="2400" i="1" dirty="0">
                <a:solidFill>
                  <a:srgbClr val="222222"/>
                </a:solidFill>
                <a:latin typeface="Arial" panose="020B0604020202020204" pitchFamily="34" charset="0"/>
              </a:rPr>
              <a:t>good lamp</a:t>
            </a:r>
            <a:r>
              <a:rPr lang="en-US" sz="2400" dirty="0">
                <a:solidFill>
                  <a:srgbClr val="222222"/>
                </a:solidFill>
                <a:latin typeface="Arial" panose="020B0604020202020204" pitchFamily="34" charset="0"/>
              </a:rPr>
              <a:t>, is a safer </a:t>
            </a:r>
            <a:r>
              <a:rPr lang="en-US" sz="2400" dirty="0">
                <a:solidFill>
                  <a:srgbClr val="0B0080"/>
                </a:solidFill>
                <a:latin typeface="Arial" panose="020B0604020202020204" pitchFamily="34" charset="0"/>
                <a:hlinkClick r:id="rId6" tooltip="Kerosene lamp"/>
              </a:rPr>
              <a:t>kerosene lamp</a:t>
            </a:r>
            <a:r>
              <a:rPr lang="en-US" sz="2400" dirty="0">
                <a:solidFill>
                  <a:srgbClr val="222222"/>
                </a:solidFill>
                <a:latin typeface="Arial" panose="020B0604020202020204" pitchFamily="34" charset="0"/>
              </a:rPr>
              <a:t> designed by </a:t>
            </a:r>
            <a:r>
              <a:rPr lang="en-US" sz="2400" dirty="0" err="1">
                <a:solidFill>
                  <a:srgbClr val="0B0080"/>
                </a:solidFill>
                <a:latin typeface="Arial" panose="020B0604020202020204" pitchFamily="34" charset="0"/>
                <a:hlinkClick r:id="rId7" tooltip="Wijaya Godakumbura"/>
              </a:rPr>
              <a:t>Wijaya</a:t>
            </a:r>
            <a:r>
              <a:rPr lang="en-US" sz="2400" dirty="0">
                <a:solidFill>
                  <a:srgbClr val="0B0080"/>
                </a:solidFill>
                <a:latin typeface="Arial" panose="020B0604020202020204" pitchFamily="34" charset="0"/>
                <a:hlinkClick r:id="rId7" tooltip="Wijaya Godakumbura"/>
              </a:rPr>
              <a:t> </a:t>
            </a:r>
            <a:r>
              <a:rPr lang="en-US" sz="2400" dirty="0" err="1">
                <a:solidFill>
                  <a:srgbClr val="0B0080"/>
                </a:solidFill>
                <a:latin typeface="Arial" panose="020B0604020202020204" pitchFamily="34" charset="0"/>
                <a:hlinkClick r:id="rId7" tooltip="Wijaya Godakumbura"/>
              </a:rPr>
              <a:t>Godakumbura</a:t>
            </a:r>
            <a:r>
              <a:rPr lang="en-US" sz="2400" baseline="30000" dirty="0">
                <a:solidFill>
                  <a:srgbClr val="0B0080"/>
                </a:solidFill>
                <a:latin typeface="Arial" panose="020B0604020202020204" pitchFamily="34" charset="0"/>
                <a:hlinkClick r:id="rId8"/>
              </a:rPr>
              <a:t>[1]</a:t>
            </a:r>
            <a:r>
              <a:rPr lang="en-US" sz="2400" dirty="0">
                <a:solidFill>
                  <a:srgbClr val="222222"/>
                </a:solidFill>
                <a:latin typeface="Arial" panose="020B0604020202020204" pitchFamily="34" charset="0"/>
              </a:rPr>
              <a:t> of Sri Lanka. The safety comes from heavier glass, a secure screw-on metal lid, and two flat sides which prevent it from rolling if knocked over.</a:t>
            </a:r>
            <a:endParaRPr lang="en-US" sz="2400" dirty="0"/>
          </a:p>
        </p:txBody>
      </p:sp>
      <p:sp>
        <p:nvSpPr>
          <p:cNvPr id="5" name="TextBox 4"/>
          <p:cNvSpPr txBox="1"/>
          <p:nvPr/>
        </p:nvSpPr>
        <p:spPr>
          <a:xfrm>
            <a:off x="16932" y="4549676"/>
            <a:ext cx="12376530" cy="2308324"/>
          </a:xfrm>
          <a:prstGeom prst="rect">
            <a:avLst/>
          </a:prstGeom>
          <a:noFill/>
        </p:spPr>
        <p:txBody>
          <a:bodyPr wrap="none" rtlCol="0">
            <a:spAutoFit/>
          </a:bodyPr>
          <a:lstStyle/>
          <a:p>
            <a:r>
              <a:rPr lang="en-US" sz="2400" dirty="0"/>
              <a:t>In 1992, Dr. </a:t>
            </a:r>
            <a:r>
              <a:rPr lang="en-US" sz="2400" dirty="0" err="1"/>
              <a:t>Godakumbura</a:t>
            </a:r>
            <a:r>
              <a:rPr lang="en-US" sz="2400" dirty="0"/>
              <a:t> set out to design a new lamp that was both safer, and inexpensive </a:t>
            </a:r>
          </a:p>
          <a:p>
            <a:r>
              <a:rPr lang="en-US" sz="2400" dirty="0"/>
              <a:t>enough to be affordable by the impoverished Sri Lankans at risk for these fires. The resulting lamp</a:t>
            </a:r>
          </a:p>
          <a:p>
            <a:r>
              <a:rPr lang="en-US" sz="2400" dirty="0"/>
              <a:t> is a small, flattened sphere, which resists tipping and rolling. It is made of thick glass to resist </a:t>
            </a:r>
          </a:p>
          <a:p>
            <a:r>
              <a:rPr lang="en-US" sz="2400" dirty="0"/>
              <a:t>breaking, and has a screw-on metal cap that holds the wick in place and prevents spilling.</a:t>
            </a:r>
          </a:p>
          <a:p>
            <a:r>
              <a:rPr lang="en-US" sz="2400" dirty="0"/>
              <a:t>In 1993, with contributions from numerous sources, including </a:t>
            </a:r>
            <a:r>
              <a:rPr lang="en-US" sz="2400" dirty="0">
                <a:hlinkClick r:id="rId9" tooltip="Science Fiction"/>
              </a:rPr>
              <a:t>Science Fiction</a:t>
            </a:r>
            <a:r>
              <a:rPr lang="en-US" sz="2400" dirty="0"/>
              <a:t> writer and Sri Lanka</a:t>
            </a:r>
          </a:p>
          <a:p>
            <a:r>
              <a:rPr lang="en-US" sz="2400" dirty="0"/>
              <a:t> resident </a:t>
            </a:r>
            <a:r>
              <a:rPr lang="en-US" sz="2400" dirty="0">
                <a:hlinkClick r:id="rId10" tooltip="Arthur C. Clarke"/>
              </a:rPr>
              <a:t>Arthur C. Clarke</a:t>
            </a:r>
            <a:r>
              <a:rPr lang="en-US" sz="2400" dirty="0"/>
              <a:t>, and the </a:t>
            </a:r>
            <a:r>
              <a:rPr lang="en-US" sz="2400" dirty="0">
                <a:hlinkClick r:id="rId11" tooltip="Canada"/>
              </a:rPr>
              <a:t>Canadian High Commission</a:t>
            </a:r>
            <a:r>
              <a:rPr lang="en-US" sz="2400" dirty="0"/>
              <a:t>, the lamp was put into production.</a:t>
            </a:r>
          </a:p>
        </p:txBody>
      </p:sp>
    </p:spTree>
    <p:extLst>
      <p:ext uri="{BB962C8B-B14F-4D97-AF65-F5344CB8AC3E}">
        <p14:creationId xmlns:p14="http://schemas.microsoft.com/office/powerpoint/2010/main" val="102020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75066" cy="1200329"/>
          </a:xfrm>
          <a:prstGeom prst="rect">
            <a:avLst/>
          </a:prstGeom>
          <a:noFill/>
        </p:spPr>
        <p:txBody>
          <a:bodyPr wrap="square" rtlCol="0">
            <a:spAutoFit/>
          </a:bodyPr>
          <a:lstStyle/>
          <a:p>
            <a:r>
              <a:rPr lang="en-US" sz="2400" dirty="0"/>
              <a:t>Available for a cost of less than </a:t>
            </a:r>
            <a:r>
              <a:rPr lang="en-US" sz="2400" b="1" dirty="0"/>
              <a:t>US$0.25</a:t>
            </a:r>
            <a:r>
              <a:rPr lang="en-US" sz="2400" dirty="0"/>
              <a:t> each, over half a million of the new lamps have been </a:t>
            </a:r>
          </a:p>
          <a:p>
            <a:r>
              <a:rPr lang="en-US" sz="2400" dirty="0"/>
              <a:t>sold, and Dr. </a:t>
            </a:r>
            <a:r>
              <a:rPr lang="en-US" sz="2400" dirty="0" err="1"/>
              <a:t>Godakumbura</a:t>
            </a:r>
            <a:r>
              <a:rPr lang="en-US" sz="2400" dirty="0"/>
              <a:t> hopes to continue producing the new lamps until use of improvised</a:t>
            </a:r>
          </a:p>
          <a:p>
            <a:r>
              <a:rPr lang="en-US" sz="2400" dirty="0"/>
              <a:t> lamps drops to a small percentage of lamp use in Sri Lanka.</a:t>
            </a:r>
          </a:p>
        </p:txBody>
      </p:sp>
      <p:pic>
        <p:nvPicPr>
          <p:cNvPr id="8194" name="Picture 2" descr="lamp.jpg (12018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7895"/>
            <a:ext cx="6366933" cy="5507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movingimages.files.wordpress.com/2009/12/dr-wijaya-godakumbura-sri-lanka.jpg?w=78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932" y="2794530"/>
            <a:ext cx="5840046" cy="406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0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1000"/>
                                        <p:tgtEl>
                                          <p:spTgt spid="8196"/>
                                        </p:tgtEl>
                                      </p:cBhvr>
                                    </p:animEffect>
                                    <p:anim calcmode="lin" valueType="num">
                                      <p:cBhvr>
                                        <p:cTn id="15" dur="1000" fill="hold"/>
                                        <p:tgtEl>
                                          <p:spTgt spid="8196"/>
                                        </p:tgtEl>
                                        <p:attrNameLst>
                                          <p:attrName>ppt_x</p:attrName>
                                        </p:attrNameLst>
                                      </p:cBhvr>
                                      <p:tavLst>
                                        <p:tav tm="0">
                                          <p:val>
                                            <p:strVal val="#ppt_x"/>
                                          </p:val>
                                        </p:tav>
                                        <p:tav tm="100000">
                                          <p:val>
                                            <p:strVal val="#ppt_x"/>
                                          </p:val>
                                        </p:tav>
                                      </p:tavLst>
                                    </p:anim>
                                    <p:anim calcmode="lin" valueType="num">
                                      <p:cBhvr>
                                        <p:cTn id="16"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7958668" cy="923330"/>
          </a:xfrm>
          <a:prstGeom prst="rect">
            <a:avLst/>
          </a:prstGeom>
          <a:noFill/>
        </p:spPr>
        <p:txBody>
          <a:bodyPr wrap="square" rtlCol="0">
            <a:spAutoFit/>
          </a:bodyPr>
          <a:lstStyle/>
          <a:p>
            <a:r>
              <a:rPr lang="en-US" sz="5400" dirty="0"/>
              <a:t>The poor man’s innovations</a:t>
            </a:r>
          </a:p>
        </p:txBody>
      </p:sp>
    </p:spTree>
    <p:extLst>
      <p:ext uri="{BB962C8B-B14F-4D97-AF65-F5344CB8AC3E}">
        <p14:creationId xmlns:p14="http://schemas.microsoft.com/office/powerpoint/2010/main" val="4127823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446276"/>
            <a:ext cx="12192000" cy="30777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Cloud seeding pilot project brings rain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333333"/>
                </a:solidFill>
                <a:effectLst/>
                <a:latin typeface="Roboto Condensed"/>
              </a:rPr>
              <a:t>Written by Staff Writer    </a:t>
            </a:r>
            <a:r>
              <a:rPr kumimoji="0" lang="en-US" sz="1600" b="0" i="0" u="none" strike="noStrike" cap="none" normalizeH="0" baseline="0" dirty="0">
                <a:ln>
                  <a:noFill/>
                </a:ln>
                <a:solidFill>
                  <a:srgbClr val="FF0000"/>
                </a:solidFill>
                <a:effectLst/>
                <a:latin typeface="Roboto Condensed"/>
              </a:rPr>
              <a:t>22 Mar, 2019 | 9:34 PM</a:t>
            </a:r>
            <a:endParaRPr kumimoji="0" lang="en-US" sz="1000" b="0" i="0" u="none" strike="noStrike" cap="none" normalizeH="0" baseline="0" dirty="0">
              <a:ln>
                <a:noFill/>
              </a:ln>
              <a:solidFill>
                <a:srgbClr val="FF0000"/>
              </a:solidFill>
              <a:effectLst/>
              <a:latin typeface="Helvetica Neue"/>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sz="1800" b="0" i="0" u="none" strike="noStrike" cap="none" normalizeH="0" baseline="0" dirty="0">
                <a:ln>
                  <a:noFill/>
                </a:ln>
                <a:solidFill>
                  <a:srgbClr val="333333"/>
                </a:solidFill>
                <a:effectLst/>
                <a:latin typeface="Helvetica Neue"/>
              </a:rPr>
              <a:t>Share: </a:t>
            </a:r>
            <a:r>
              <a:rPr kumimoji="0" lang="en-US" sz="1000" b="0" i="0" u="none" strike="noStrike" cap="none" normalizeH="0" baseline="0" dirty="0">
                <a:ln>
                  <a:noFill/>
                </a:ln>
                <a:solidFill>
                  <a:srgbClr val="333333"/>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sz="1800" b="0" i="0" u="none" strike="noStrike" cap="none" normalizeH="0" baseline="0" dirty="0">
                <a:ln>
                  <a:noFill/>
                </a:ln>
                <a:solidFill>
                  <a:srgbClr val="FFFFFF"/>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a:ln>
                  <a:noFill/>
                </a:ln>
                <a:solidFill>
                  <a:srgbClr val="333333"/>
                </a:solidFill>
                <a:effectLst/>
                <a:latin typeface="Roboto Condensed"/>
              </a:rPr>
              <a:t>Colombo (News 1st): Cloud seeding in Sri Lanka has proven to be a success following the implementation of a pilot project in </a:t>
            </a:r>
            <a:r>
              <a:rPr kumimoji="0" lang="en-US" sz="3200" b="0" i="0" u="none" strike="noStrike" cap="none" normalizeH="0" baseline="0" dirty="0" err="1">
                <a:ln>
                  <a:noFill/>
                </a:ln>
                <a:solidFill>
                  <a:srgbClr val="333333"/>
                </a:solidFill>
                <a:effectLst/>
                <a:latin typeface="Roboto Condensed"/>
              </a:rPr>
              <a:t>Mousakelle</a:t>
            </a:r>
            <a:r>
              <a:rPr kumimoji="0" lang="en-US" sz="3200" b="0" i="0" u="none" strike="noStrike" cap="none" normalizeH="0" baseline="0" dirty="0">
                <a:ln>
                  <a:noFill/>
                </a:ln>
                <a:solidFill>
                  <a:srgbClr val="333333"/>
                </a:solidFill>
                <a:effectLst/>
                <a:latin typeface="Roboto Condensed"/>
              </a:rPr>
              <a:t> today (March 22).</a:t>
            </a:r>
            <a:endParaRPr kumimoji="0" lang="en-US" sz="3200" b="0" i="0" u="none" strike="noStrike" cap="none" normalizeH="0" baseline="0" dirty="0">
              <a:ln>
                <a:noFill/>
              </a:ln>
              <a:solidFill>
                <a:schemeClr val="tx1"/>
              </a:solidFill>
              <a:effectLst/>
            </a:endParaRPr>
          </a:p>
        </p:txBody>
      </p:sp>
      <p:sp>
        <p:nvSpPr>
          <p:cNvPr id="7" name="TextBox 6"/>
          <p:cNvSpPr txBox="1"/>
          <p:nvPr/>
        </p:nvSpPr>
        <p:spPr>
          <a:xfrm>
            <a:off x="0" y="4611231"/>
            <a:ext cx="12192000" cy="2246769"/>
          </a:xfrm>
          <a:prstGeom prst="rect">
            <a:avLst/>
          </a:prstGeom>
          <a:noFill/>
        </p:spPr>
        <p:txBody>
          <a:bodyPr wrap="square" rtlCol="0">
            <a:spAutoFit/>
          </a:bodyPr>
          <a:lstStyle/>
          <a:p>
            <a:r>
              <a:rPr lang="en-US" sz="2800" dirty="0"/>
              <a:t>According to the Ministry of Power &amp; Energy, a Y-12 aircraft flew 8000 </a:t>
            </a:r>
          </a:p>
          <a:p>
            <a:r>
              <a:rPr lang="en-US" sz="2800" dirty="0"/>
              <a:t>feet above the </a:t>
            </a:r>
            <a:r>
              <a:rPr lang="en-US" sz="2800" dirty="0" err="1"/>
              <a:t>Mousakelle</a:t>
            </a:r>
            <a:r>
              <a:rPr lang="en-US" sz="2800" dirty="0"/>
              <a:t> to carry out cloud seeding successfully.</a:t>
            </a:r>
          </a:p>
          <a:p>
            <a:endParaRPr lang="en-US" sz="2800" dirty="0"/>
          </a:p>
          <a:p>
            <a:r>
              <a:rPr lang="en-US" sz="2800" dirty="0"/>
              <a:t>The ministry said after dispersing chemicals into the clouds it rained for </a:t>
            </a:r>
          </a:p>
          <a:p>
            <a:r>
              <a:rPr lang="en-US" sz="2800" dirty="0"/>
              <a:t>around 45 minutes in the respective area.</a:t>
            </a:r>
          </a:p>
        </p:txBody>
      </p:sp>
      <p:pic>
        <p:nvPicPr>
          <p:cNvPr id="10245" name="Picture 5" descr="Cloud seeding pilot project brings rai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734" y="2120057"/>
            <a:ext cx="619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1000"/>
                                        <p:tgtEl>
                                          <p:spTgt spid="10245"/>
                                        </p:tgtEl>
                                      </p:cBhvr>
                                    </p:animEffect>
                                    <p:anim calcmode="lin" valueType="num">
                                      <p:cBhvr>
                                        <p:cTn id="8" dur="1000" fill="hold"/>
                                        <p:tgtEl>
                                          <p:spTgt spid="10245"/>
                                        </p:tgtEl>
                                        <p:attrNameLst>
                                          <p:attrName>ppt_x</p:attrName>
                                        </p:attrNameLst>
                                      </p:cBhvr>
                                      <p:tavLst>
                                        <p:tav tm="0">
                                          <p:val>
                                            <p:strVal val="#ppt_x"/>
                                          </p:val>
                                        </p:tav>
                                        <p:tav tm="100000">
                                          <p:val>
                                            <p:strVal val="#ppt_x"/>
                                          </p:val>
                                        </p:tav>
                                      </p:tavLst>
                                    </p:anim>
                                    <p:anim calcmode="lin" valueType="num">
                                      <p:cBhvr>
                                        <p:cTn id="9"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2941254" cy="523220"/>
          </a:xfrm>
          <a:prstGeom prst="rect">
            <a:avLst/>
          </a:prstGeom>
          <a:noFill/>
        </p:spPr>
        <p:txBody>
          <a:bodyPr wrap="none" rtlCol="0">
            <a:spAutoFit/>
          </a:bodyPr>
          <a:lstStyle/>
          <a:p>
            <a:r>
              <a:rPr lang="en-US" sz="2800" dirty="0"/>
              <a:t>Innovation in ideas</a:t>
            </a:r>
          </a:p>
        </p:txBody>
      </p:sp>
      <p:sp>
        <p:nvSpPr>
          <p:cNvPr id="3" name="TextBox 2"/>
          <p:cNvSpPr txBox="1"/>
          <p:nvPr/>
        </p:nvSpPr>
        <p:spPr>
          <a:xfrm>
            <a:off x="0" y="674331"/>
            <a:ext cx="10931390" cy="461665"/>
          </a:xfrm>
          <a:prstGeom prst="rect">
            <a:avLst/>
          </a:prstGeom>
          <a:noFill/>
        </p:spPr>
        <p:txBody>
          <a:bodyPr wrap="none" rtlCol="0">
            <a:spAutoFit/>
          </a:bodyPr>
          <a:lstStyle/>
          <a:p>
            <a:r>
              <a:rPr lang="en-US" sz="2400" dirty="0"/>
              <a:t>All the modern theories of science were “new ideas“ at the time of their promulgation</a:t>
            </a:r>
          </a:p>
        </p:txBody>
      </p:sp>
      <p:sp>
        <p:nvSpPr>
          <p:cNvPr id="4" name="TextBox 3"/>
          <p:cNvSpPr txBox="1"/>
          <p:nvPr/>
        </p:nvSpPr>
        <p:spPr>
          <a:xfrm>
            <a:off x="16933" y="1390540"/>
            <a:ext cx="11992707" cy="830997"/>
          </a:xfrm>
          <a:prstGeom prst="rect">
            <a:avLst/>
          </a:prstGeom>
          <a:noFill/>
        </p:spPr>
        <p:txBody>
          <a:bodyPr wrap="none" rtlCol="0">
            <a:spAutoFit/>
          </a:bodyPr>
          <a:lstStyle/>
          <a:p>
            <a:r>
              <a:rPr lang="en-US" sz="2400" dirty="0"/>
              <a:t>Many were ridiculed and some new ideas were even banned or punished as they were against </a:t>
            </a:r>
          </a:p>
          <a:p>
            <a:r>
              <a:rPr lang="en-US" sz="2400" dirty="0"/>
              <a:t>the grain of contemporary thought.</a:t>
            </a:r>
          </a:p>
        </p:txBody>
      </p:sp>
      <p:sp>
        <p:nvSpPr>
          <p:cNvPr id="5" name="TextBox 4"/>
          <p:cNvSpPr txBox="1"/>
          <p:nvPr/>
        </p:nvSpPr>
        <p:spPr>
          <a:xfrm>
            <a:off x="16933" y="2395490"/>
            <a:ext cx="8185959" cy="461665"/>
          </a:xfrm>
          <a:prstGeom prst="rect">
            <a:avLst/>
          </a:prstGeom>
          <a:noFill/>
        </p:spPr>
        <p:txBody>
          <a:bodyPr wrap="none" rtlCol="0">
            <a:spAutoFit/>
          </a:bodyPr>
          <a:lstStyle/>
          <a:p>
            <a:r>
              <a:rPr lang="en-US" sz="2400" dirty="0"/>
              <a:t>Galileo, Copernicus, Pasteur, Darwin, Mendel, Einstein, Hubble   </a:t>
            </a:r>
          </a:p>
        </p:txBody>
      </p:sp>
      <p:sp>
        <p:nvSpPr>
          <p:cNvPr id="6" name="TextBox 5"/>
          <p:cNvSpPr txBox="1"/>
          <p:nvPr/>
        </p:nvSpPr>
        <p:spPr>
          <a:xfrm>
            <a:off x="47413" y="3051318"/>
            <a:ext cx="8827866" cy="461665"/>
          </a:xfrm>
          <a:prstGeom prst="rect">
            <a:avLst/>
          </a:prstGeom>
          <a:noFill/>
        </p:spPr>
        <p:txBody>
          <a:bodyPr wrap="none" rtlCol="0">
            <a:spAutoFit/>
          </a:bodyPr>
          <a:lstStyle/>
          <a:p>
            <a:r>
              <a:rPr lang="en-US" sz="2400" dirty="0"/>
              <a:t>In the present day world, the word innovation is used very commonly</a:t>
            </a:r>
          </a:p>
        </p:txBody>
      </p:sp>
      <p:sp>
        <p:nvSpPr>
          <p:cNvPr id="7" name="TextBox 6"/>
          <p:cNvSpPr txBox="1"/>
          <p:nvPr/>
        </p:nvSpPr>
        <p:spPr>
          <a:xfrm>
            <a:off x="47413" y="3680898"/>
            <a:ext cx="11047640" cy="461665"/>
          </a:xfrm>
          <a:prstGeom prst="rect">
            <a:avLst/>
          </a:prstGeom>
          <a:noFill/>
        </p:spPr>
        <p:txBody>
          <a:bodyPr wrap="none" rtlCol="0">
            <a:spAutoFit/>
          </a:bodyPr>
          <a:lstStyle/>
          <a:p>
            <a:r>
              <a:rPr lang="en-US" sz="2400" dirty="0"/>
              <a:t>It is used mostly in terms of an idea or plan rather than in reference to a thing or object</a:t>
            </a:r>
          </a:p>
        </p:txBody>
      </p:sp>
      <p:sp>
        <p:nvSpPr>
          <p:cNvPr id="8" name="TextBox 7"/>
          <p:cNvSpPr txBox="1"/>
          <p:nvPr/>
        </p:nvSpPr>
        <p:spPr>
          <a:xfrm>
            <a:off x="-3387" y="4310478"/>
            <a:ext cx="11988800" cy="830997"/>
          </a:xfrm>
          <a:prstGeom prst="rect">
            <a:avLst/>
          </a:prstGeom>
          <a:noFill/>
        </p:spPr>
        <p:txBody>
          <a:bodyPr wrap="square" rtlCol="0">
            <a:spAutoFit/>
          </a:bodyPr>
          <a:lstStyle/>
          <a:p>
            <a:r>
              <a:rPr lang="en-US" sz="2400" dirty="0"/>
              <a:t>As an idea is more abstract than an object the risk involved in the execution of an idea is greater.</a:t>
            </a:r>
          </a:p>
        </p:txBody>
      </p:sp>
      <p:sp>
        <p:nvSpPr>
          <p:cNvPr id="9" name="TextBox 8"/>
          <p:cNvSpPr txBox="1"/>
          <p:nvPr/>
        </p:nvSpPr>
        <p:spPr>
          <a:xfrm>
            <a:off x="-3387" y="5497656"/>
            <a:ext cx="12212446" cy="1200329"/>
          </a:xfrm>
          <a:prstGeom prst="rect">
            <a:avLst/>
          </a:prstGeom>
          <a:noFill/>
        </p:spPr>
        <p:txBody>
          <a:bodyPr wrap="none" rtlCol="0">
            <a:spAutoFit/>
          </a:bodyPr>
          <a:lstStyle/>
          <a:p>
            <a:r>
              <a:rPr lang="en-US" sz="2400" dirty="0"/>
              <a:t>By nature it will involve more engagement with society as the idea (abstraction) needs to be </a:t>
            </a:r>
          </a:p>
          <a:p>
            <a:r>
              <a:rPr lang="en-US" sz="2400" dirty="0"/>
              <a:t>accepted by the general public who has a lesser grasp of the concept of abstraction, especially if </a:t>
            </a:r>
          </a:p>
          <a:p>
            <a:r>
              <a:rPr lang="en-US" sz="2400" dirty="0"/>
              <a:t>the idea has no definitely visible result in the near term</a:t>
            </a:r>
          </a:p>
        </p:txBody>
      </p:sp>
    </p:spTree>
    <p:extLst>
      <p:ext uri="{BB962C8B-B14F-4D97-AF65-F5344CB8AC3E}">
        <p14:creationId xmlns:p14="http://schemas.microsoft.com/office/powerpoint/2010/main" val="12622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hrysanthemum flower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091812" cy="41317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308" y="0"/>
            <a:ext cx="5364692" cy="68368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kapuru mal in sri lank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8543" y="1829981"/>
            <a:ext cx="3929730" cy="389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3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349722" cy="461665"/>
          </a:xfrm>
          <a:prstGeom prst="rect">
            <a:avLst/>
          </a:prstGeom>
          <a:noFill/>
        </p:spPr>
        <p:txBody>
          <a:bodyPr wrap="none" rtlCol="0">
            <a:spAutoFit/>
          </a:bodyPr>
          <a:lstStyle/>
          <a:p>
            <a:r>
              <a:rPr lang="en-US" sz="2400" dirty="0"/>
              <a:t>Lets go over some familiar local history in innovation in education</a:t>
            </a:r>
          </a:p>
        </p:txBody>
      </p:sp>
      <p:sp>
        <p:nvSpPr>
          <p:cNvPr id="3" name="TextBox 2"/>
          <p:cNvSpPr txBox="1"/>
          <p:nvPr/>
        </p:nvSpPr>
        <p:spPr>
          <a:xfrm>
            <a:off x="0" y="469638"/>
            <a:ext cx="7235442" cy="461665"/>
          </a:xfrm>
          <a:prstGeom prst="rect">
            <a:avLst/>
          </a:prstGeom>
          <a:noFill/>
        </p:spPr>
        <p:txBody>
          <a:bodyPr wrap="none" rtlCol="0">
            <a:spAutoFit/>
          </a:bodyPr>
          <a:lstStyle/>
          <a:p>
            <a:r>
              <a:rPr lang="en-US" sz="2400" dirty="0"/>
              <a:t>In 1946, then Ceylon introduced a free education system</a:t>
            </a:r>
          </a:p>
        </p:txBody>
      </p:sp>
      <p:sp>
        <p:nvSpPr>
          <p:cNvPr id="4" name="TextBox 3"/>
          <p:cNvSpPr txBox="1"/>
          <p:nvPr/>
        </p:nvSpPr>
        <p:spPr>
          <a:xfrm>
            <a:off x="0" y="1036320"/>
            <a:ext cx="12192000" cy="461665"/>
          </a:xfrm>
          <a:prstGeom prst="rect">
            <a:avLst/>
          </a:prstGeom>
          <a:noFill/>
        </p:spPr>
        <p:txBody>
          <a:bodyPr wrap="square" rtlCol="0">
            <a:spAutoFit/>
          </a:bodyPr>
          <a:lstStyle/>
          <a:p>
            <a:r>
              <a:rPr lang="en-US" sz="2400" dirty="0"/>
              <a:t>The word “free” was interpreted  as “at no cost)” in  translation from English</a:t>
            </a:r>
          </a:p>
        </p:txBody>
      </p:sp>
      <p:sp>
        <p:nvSpPr>
          <p:cNvPr id="5" name="TextBox 4"/>
          <p:cNvSpPr txBox="1"/>
          <p:nvPr/>
        </p:nvSpPr>
        <p:spPr>
          <a:xfrm>
            <a:off x="0" y="1466090"/>
            <a:ext cx="11719560" cy="830997"/>
          </a:xfrm>
          <a:prstGeom prst="rect">
            <a:avLst/>
          </a:prstGeom>
          <a:noFill/>
        </p:spPr>
        <p:txBody>
          <a:bodyPr wrap="square" rtlCol="0">
            <a:spAutoFit/>
          </a:bodyPr>
          <a:lstStyle/>
          <a:p>
            <a:r>
              <a:rPr lang="en-US" dirty="0"/>
              <a:t> </a:t>
            </a:r>
            <a:r>
              <a:rPr lang="en-US" sz="2400" dirty="0"/>
              <a:t>“At no cost”  (no </a:t>
            </a:r>
            <a:r>
              <a:rPr lang="en-US" sz="2400" dirty="0" err="1"/>
              <a:t>milay</a:t>
            </a:r>
            <a:r>
              <a:rPr lang="en-US" sz="2400" dirty="0"/>
              <a:t>) implied  that education should be available to those who could not otherwise afford it</a:t>
            </a:r>
          </a:p>
        </p:txBody>
      </p:sp>
      <p:sp>
        <p:nvSpPr>
          <p:cNvPr id="6" name="TextBox 5"/>
          <p:cNvSpPr txBox="1"/>
          <p:nvPr/>
        </p:nvSpPr>
        <p:spPr>
          <a:xfrm>
            <a:off x="0" y="2467339"/>
            <a:ext cx="11719560" cy="830997"/>
          </a:xfrm>
          <a:prstGeom prst="rect">
            <a:avLst/>
          </a:prstGeom>
          <a:noFill/>
        </p:spPr>
        <p:txBody>
          <a:bodyPr wrap="square" rtlCol="0">
            <a:spAutoFit/>
          </a:bodyPr>
          <a:lstStyle/>
          <a:p>
            <a:r>
              <a:rPr lang="en-US" sz="2400" dirty="0"/>
              <a:t>It did not imply the banning of education  “at a cost”  for those who could afford it – so called private education</a:t>
            </a:r>
            <a:r>
              <a:rPr lang="en-US" dirty="0"/>
              <a:t>.</a:t>
            </a:r>
          </a:p>
        </p:txBody>
      </p:sp>
      <p:sp>
        <p:nvSpPr>
          <p:cNvPr id="7" name="TextBox 6"/>
          <p:cNvSpPr txBox="1"/>
          <p:nvPr/>
        </p:nvSpPr>
        <p:spPr>
          <a:xfrm>
            <a:off x="3069088" y="1902667"/>
            <a:ext cx="3284938" cy="461665"/>
          </a:xfrm>
          <a:prstGeom prst="rect">
            <a:avLst/>
          </a:prstGeom>
          <a:noFill/>
        </p:spPr>
        <p:txBody>
          <a:bodyPr wrap="none" rtlCol="0">
            <a:spAutoFit/>
          </a:bodyPr>
          <a:lstStyle/>
          <a:p>
            <a:r>
              <a:rPr lang="en-US" sz="2400" dirty="0"/>
              <a:t>A very noble idea indeed</a:t>
            </a:r>
          </a:p>
        </p:txBody>
      </p:sp>
      <p:sp>
        <p:nvSpPr>
          <p:cNvPr id="8" name="TextBox 7"/>
          <p:cNvSpPr txBox="1"/>
          <p:nvPr/>
        </p:nvSpPr>
        <p:spPr>
          <a:xfrm>
            <a:off x="-116085" y="3154605"/>
            <a:ext cx="12424170" cy="830997"/>
          </a:xfrm>
          <a:prstGeom prst="rect">
            <a:avLst/>
          </a:prstGeom>
          <a:noFill/>
        </p:spPr>
        <p:txBody>
          <a:bodyPr wrap="none" rtlCol="0">
            <a:spAutoFit/>
          </a:bodyPr>
          <a:lstStyle/>
          <a:p>
            <a:r>
              <a:rPr lang="en-US" sz="2400" dirty="0"/>
              <a:t>At the time, an education that had social and economic value was provided mostly by  non-secular</a:t>
            </a:r>
          </a:p>
          <a:p>
            <a:r>
              <a:rPr lang="en-US" sz="2400" dirty="0"/>
              <a:t> urban schools using a foreign based curricula with preferential use of English – at a cost</a:t>
            </a:r>
          </a:p>
        </p:txBody>
      </p:sp>
      <p:sp>
        <p:nvSpPr>
          <p:cNvPr id="9" name="TextBox 8"/>
          <p:cNvSpPr txBox="1"/>
          <p:nvPr/>
        </p:nvSpPr>
        <p:spPr>
          <a:xfrm>
            <a:off x="0" y="3960614"/>
            <a:ext cx="12192000" cy="830997"/>
          </a:xfrm>
          <a:prstGeom prst="rect">
            <a:avLst/>
          </a:prstGeom>
          <a:noFill/>
        </p:spPr>
        <p:txBody>
          <a:bodyPr wrap="square" rtlCol="0">
            <a:spAutoFit/>
          </a:bodyPr>
          <a:lstStyle/>
          <a:p>
            <a:r>
              <a:rPr lang="en-US" sz="2400" dirty="0"/>
              <a:t>The noble idea had massive problems at the point of implementation as the curricular and language infrastructure was not in place.</a:t>
            </a:r>
          </a:p>
        </p:txBody>
      </p:sp>
      <p:sp>
        <p:nvSpPr>
          <p:cNvPr id="10" name="TextBox 9"/>
          <p:cNvSpPr txBox="1"/>
          <p:nvPr/>
        </p:nvSpPr>
        <p:spPr>
          <a:xfrm>
            <a:off x="0" y="4663440"/>
            <a:ext cx="12202187" cy="461665"/>
          </a:xfrm>
          <a:prstGeom prst="rect">
            <a:avLst/>
          </a:prstGeom>
          <a:noFill/>
        </p:spPr>
        <p:txBody>
          <a:bodyPr wrap="none" rtlCol="0">
            <a:spAutoFit/>
          </a:bodyPr>
          <a:lstStyle/>
          <a:p>
            <a:r>
              <a:rPr lang="en-US" sz="2400" dirty="0"/>
              <a:t>This discrepancy (or defect) led to a visible difference in the quality of the product – the student.</a:t>
            </a:r>
          </a:p>
        </p:txBody>
      </p:sp>
      <p:sp>
        <p:nvSpPr>
          <p:cNvPr id="12" name="TextBox 11"/>
          <p:cNvSpPr txBox="1"/>
          <p:nvPr/>
        </p:nvSpPr>
        <p:spPr>
          <a:xfrm>
            <a:off x="0" y="5084170"/>
            <a:ext cx="10960886" cy="830997"/>
          </a:xfrm>
          <a:prstGeom prst="rect">
            <a:avLst/>
          </a:prstGeom>
          <a:noFill/>
        </p:spPr>
        <p:txBody>
          <a:bodyPr wrap="none" rtlCol="0">
            <a:spAutoFit/>
          </a:bodyPr>
          <a:lstStyle/>
          <a:p>
            <a:r>
              <a:rPr lang="en-US" sz="2400" dirty="0"/>
              <a:t>This difference was so stark that politicians decided to ban private education and force</a:t>
            </a:r>
          </a:p>
          <a:p>
            <a:r>
              <a:rPr lang="en-US" sz="2400" dirty="0"/>
              <a:t> “free education” to the public.</a:t>
            </a:r>
          </a:p>
        </p:txBody>
      </p:sp>
      <p:sp>
        <p:nvSpPr>
          <p:cNvPr id="13" name="TextBox 12"/>
          <p:cNvSpPr txBox="1"/>
          <p:nvPr/>
        </p:nvSpPr>
        <p:spPr>
          <a:xfrm>
            <a:off x="0" y="5874232"/>
            <a:ext cx="10285573" cy="461665"/>
          </a:xfrm>
          <a:prstGeom prst="rect">
            <a:avLst/>
          </a:prstGeom>
          <a:noFill/>
        </p:spPr>
        <p:txBody>
          <a:bodyPr wrap="none" rtlCol="0">
            <a:spAutoFit/>
          </a:bodyPr>
          <a:lstStyle/>
          <a:p>
            <a:r>
              <a:rPr lang="en-US" sz="2400" dirty="0"/>
              <a:t>The freedom to decide on the quality  of your education was removed by statute</a:t>
            </a:r>
            <a:r>
              <a:rPr lang="en-US" dirty="0"/>
              <a:t>.</a:t>
            </a:r>
          </a:p>
        </p:txBody>
      </p:sp>
      <p:sp>
        <p:nvSpPr>
          <p:cNvPr id="14" name="TextBox 13"/>
          <p:cNvSpPr txBox="1"/>
          <p:nvPr/>
        </p:nvSpPr>
        <p:spPr>
          <a:xfrm>
            <a:off x="0" y="6396335"/>
            <a:ext cx="7549631" cy="461665"/>
          </a:xfrm>
          <a:prstGeom prst="rect">
            <a:avLst/>
          </a:prstGeom>
          <a:noFill/>
        </p:spPr>
        <p:txBody>
          <a:bodyPr wrap="none" rtlCol="0">
            <a:spAutoFit/>
          </a:bodyPr>
          <a:lstStyle/>
          <a:p>
            <a:r>
              <a:rPr lang="en-US" sz="2400" dirty="0"/>
              <a:t>This has resulted in the present educational mess we are in</a:t>
            </a:r>
          </a:p>
        </p:txBody>
      </p:sp>
    </p:spTree>
    <p:extLst>
      <p:ext uri="{BB962C8B-B14F-4D97-AF65-F5344CB8AC3E}">
        <p14:creationId xmlns:p14="http://schemas.microsoft.com/office/powerpoint/2010/main" val="192609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6192786" cy="523220"/>
          </a:xfrm>
          <a:prstGeom prst="rect">
            <a:avLst/>
          </a:prstGeom>
          <a:noFill/>
        </p:spPr>
        <p:txBody>
          <a:bodyPr wrap="none" rtlCol="0">
            <a:spAutoFit/>
          </a:bodyPr>
          <a:lstStyle/>
          <a:p>
            <a:r>
              <a:rPr lang="en-US" sz="2800" dirty="0"/>
              <a:t>Enter innovation to the field of education</a:t>
            </a:r>
          </a:p>
        </p:txBody>
      </p:sp>
      <p:sp>
        <p:nvSpPr>
          <p:cNvPr id="4" name="TextBox 3"/>
          <p:cNvSpPr txBox="1"/>
          <p:nvPr/>
        </p:nvSpPr>
        <p:spPr>
          <a:xfrm>
            <a:off x="0" y="740509"/>
            <a:ext cx="12082988" cy="1200329"/>
          </a:xfrm>
          <a:prstGeom prst="rect">
            <a:avLst/>
          </a:prstGeom>
          <a:noFill/>
        </p:spPr>
        <p:txBody>
          <a:bodyPr wrap="none" rtlCol="0">
            <a:spAutoFit/>
          </a:bodyPr>
          <a:lstStyle/>
          <a:p>
            <a:pPr marL="342900" indent="-342900">
              <a:buAutoNum type="arabicPeriod"/>
            </a:pPr>
            <a:r>
              <a:rPr lang="en-US" sz="2400" dirty="0"/>
              <a:t>Sensing the declining quality of education and the poor quality of English, market forces and </a:t>
            </a:r>
          </a:p>
          <a:p>
            <a:r>
              <a:rPr lang="en-US" sz="2400" dirty="0"/>
              <a:t>parents demanded an alternate system of education, with minimal interference from the </a:t>
            </a:r>
          </a:p>
          <a:p>
            <a:r>
              <a:rPr lang="en-US" sz="2400" dirty="0"/>
              <a:t>government bureaucracy</a:t>
            </a:r>
          </a:p>
        </p:txBody>
      </p:sp>
      <p:sp>
        <p:nvSpPr>
          <p:cNvPr id="5" name="TextBox 4"/>
          <p:cNvSpPr txBox="1"/>
          <p:nvPr/>
        </p:nvSpPr>
        <p:spPr>
          <a:xfrm>
            <a:off x="-86623" y="2218759"/>
            <a:ext cx="12717777" cy="1200329"/>
          </a:xfrm>
          <a:prstGeom prst="rect">
            <a:avLst/>
          </a:prstGeom>
          <a:noFill/>
        </p:spPr>
        <p:txBody>
          <a:bodyPr wrap="none" rtlCol="0">
            <a:spAutoFit/>
          </a:bodyPr>
          <a:lstStyle/>
          <a:p>
            <a:r>
              <a:rPr lang="en-US" dirty="0"/>
              <a:t>2. </a:t>
            </a:r>
            <a:r>
              <a:rPr lang="en-US" sz="2400" dirty="0"/>
              <a:t>Under the prevailing BOI concessions, thus began the expensive fee levying “International schools”</a:t>
            </a:r>
          </a:p>
          <a:p>
            <a:r>
              <a:rPr lang="en-US" sz="2400" dirty="0"/>
              <a:t> system, “international” implying a more open and modern curriculum rather than a rigid</a:t>
            </a:r>
          </a:p>
          <a:p>
            <a:r>
              <a:rPr lang="en-US" sz="2400" dirty="0"/>
              <a:t> government system that did not stress the use of English – the accepted international language.</a:t>
            </a:r>
          </a:p>
        </p:txBody>
      </p:sp>
      <p:sp>
        <p:nvSpPr>
          <p:cNvPr id="6" name="TextBox 5"/>
          <p:cNvSpPr txBox="1"/>
          <p:nvPr/>
        </p:nvSpPr>
        <p:spPr>
          <a:xfrm>
            <a:off x="-54713" y="3636377"/>
            <a:ext cx="11993880" cy="1200329"/>
          </a:xfrm>
          <a:prstGeom prst="rect">
            <a:avLst/>
          </a:prstGeom>
          <a:noFill/>
        </p:spPr>
        <p:txBody>
          <a:bodyPr wrap="square" rtlCol="0">
            <a:spAutoFit/>
          </a:bodyPr>
          <a:lstStyle/>
          <a:p>
            <a:r>
              <a:rPr lang="en-US" dirty="0"/>
              <a:t>3</a:t>
            </a:r>
            <a:r>
              <a:rPr lang="en-US" sz="2400" dirty="0"/>
              <a:t>. The country then lost the free education concept and the government did not object at all – especially as most of the politicians children were attending these schools. Many of you also may have attended these schools. They are accepted to deliver a better quality of education.</a:t>
            </a:r>
          </a:p>
        </p:txBody>
      </p:sp>
      <p:sp>
        <p:nvSpPr>
          <p:cNvPr id="7" name="TextBox 6"/>
          <p:cNvSpPr txBox="1"/>
          <p:nvPr/>
        </p:nvSpPr>
        <p:spPr>
          <a:xfrm>
            <a:off x="0" y="5114627"/>
            <a:ext cx="12161127" cy="1569660"/>
          </a:xfrm>
          <a:prstGeom prst="rect">
            <a:avLst/>
          </a:prstGeom>
          <a:noFill/>
        </p:spPr>
        <p:txBody>
          <a:bodyPr wrap="square" rtlCol="0">
            <a:spAutoFit/>
          </a:bodyPr>
          <a:lstStyle/>
          <a:p>
            <a:r>
              <a:rPr lang="en-US" dirty="0"/>
              <a:t>4. </a:t>
            </a:r>
            <a:r>
              <a:rPr lang="en-US" sz="2400" dirty="0"/>
              <a:t>To add to this came the private tuition epidemic, which added to the cost of education and even disrupted the traditional </a:t>
            </a:r>
          </a:p>
          <a:p>
            <a:r>
              <a:rPr lang="en-US" sz="2400" dirty="0"/>
              <a:t>activity pattern of adolescent students. This was another blow to “free” education that society has now accepted.</a:t>
            </a:r>
          </a:p>
        </p:txBody>
      </p:sp>
    </p:spTree>
    <p:extLst>
      <p:ext uri="{BB962C8B-B14F-4D97-AF65-F5344CB8AC3E}">
        <p14:creationId xmlns:p14="http://schemas.microsoft.com/office/powerpoint/2010/main" val="26670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17356" cy="830997"/>
          </a:xfrm>
          <a:prstGeom prst="rect">
            <a:avLst/>
          </a:prstGeom>
          <a:noFill/>
        </p:spPr>
        <p:txBody>
          <a:bodyPr wrap="none" rtlCol="0">
            <a:spAutoFit/>
          </a:bodyPr>
          <a:lstStyle/>
          <a:p>
            <a:r>
              <a:rPr lang="en-US" sz="2400" dirty="0"/>
              <a:t>These phenomena show that the private sector is not only more innovative but also produces a </a:t>
            </a:r>
          </a:p>
          <a:p>
            <a:r>
              <a:rPr lang="en-US" sz="2400" dirty="0"/>
              <a:t>better quality product.</a:t>
            </a:r>
          </a:p>
        </p:txBody>
      </p:sp>
      <p:sp>
        <p:nvSpPr>
          <p:cNvPr id="3" name="TextBox 2"/>
          <p:cNvSpPr txBox="1"/>
          <p:nvPr/>
        </p:nvSpPr>
        <p:spPr>
          <a:xfrm>
            <a:off x="67733" y="1539240"/>
            <a:ext cx="10162847" cy="461665"/>
          </a:xfrm>
          <a:prstGeom prst="rect">
            <a:avLst/>
          </a:prstGeom>
          <a:noFill/>
        </p:spPr>
        <p:txBody>
          <a:bodyPr wrap="none" rtlCol="0">
            <a:spAutoFit/>
          </a:bodyPr>
          <a:lstStyle/>
          <a:p>
            <a:r>
              <a:rPr lang="en-US" sz="2400" dirty="0"/>
              <a:t>Government by nature is less innovative and not concerned much about quality.</a:t>
            </a:r>
          </a:p>
        </p:txBody>
      </p:sp>
      <p:sp>
        <p:nvSpPr>
          <p:cNvPr id="4" name="TextBox 3"/>
          <p:cNvSpPr txBox="1"/>
          <p:nvPr/>
        </p:nvSpPr>
        <p:spPr>
          <a:xfrm>
            <a:off x="0" y="2435013"/>
            <a:ext cx="12192000" cy="830997"/>
          </a:xfrm>
          <a:prstGeom prst="rect">
            <a:avLst/>
          </a:prstGeom>
          <a:noFill/>
        </p:spPr>
        <p:txBody>
          <a:bodyPr wrap="square" rtlCol="0">
            <a:spAutoFit/>
          </a:bodyPr>
          <a:lstStyle/>
          <a:p>
            <a:r>
              <a:rPr lang="en-US" sz="2400" dirty="0"/>
              <a:t>However, we must not forget that government yet has a vital place in education as it accepts and caters to the less privileged students and families.</a:t>
            </a:r>
          </a:p>
        </p:txBody>
      </p:sp>
    </p:spTree>
    <p:extLst>
      <p:ext uri="{BB962C8B-B14F-4D97-AF65-F5344CB8AC3E}">
        <p14:creationId xmlns:p14="http://schemas.microsoft.com/office/powerpoint/2010/main" val="255842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CIM\100NCD50\DSC_0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66489" y="1166488"/>
            <a:ext cx="6922229" cy="45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584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hal\Documents\ACHS-IIHS_Scan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30872"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3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hal\Documents\ACHS-IIHS_Scans\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942" y="-16933"/>
            <a:ext cx="9145058" cy="653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890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57" r="17683"/>
          <a:stretch/>
        </p:blipFill>
        <p:spPr bwMode="auto">
          <a:xfrm>
            <a:off x="0" y="-1"/>
            <a:ext cx="6366294" cy="690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Nihal\Desktop\Pics Apr-june 2014\DCIM\101NCD50\DSC_0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0143" y="0"/>
            <a:ext cx="5073771" cy="68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551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
            <a:ext cx="10397067" cy="6894509"/>
          </a:xfrm>
          <a:prstGeom prst="rect">
            <a:avLst/>
          </a:prstGeom>
        </p:spPr>
      </p:pic>
    </p:spTree>
    <p:extLst>
      <p:ext uri="{BB962C8B-B14F-4D97-AF65-F5344CB8AC3E}">
        <p14:creationId xmlns:p14="http://schemas.microsoft.com/office/powerpoint/2010/main" val="2548035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0329333" cy="6849593"/>
          </a:xfrm>
          <a:prstGeom prst="rect">
            <a:avLst/>
          </a:prstGeom>
        </p:spPr>
      </p:pic>
    </p:spTree>
    <p:extLst>
      <p:ext uri="{BB962C8B-B14F-4D97-AF65-F5344CB8AC3E}">
        <p14:creationId xmlns:p14="http://schemas.microsoft.com/office/powerpoint/2010/main" val="1504048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79" y="6488668"/>
            <a:ext cx="108927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anose="020B0604020202020204" pitchFamily="34" charset="0"/>
              </a:rPr>
              <a:t>In Sri Lanka, remittances play a bigger role in the economy than we’d like (Image credits: Sunday Times) </a:t>
            </a:r>
          </a:p>
        </p:txBody>
      </p:sp>
      <p:pic>
        <p:nvPicPr>
          <p:cNvPr id="5122" name="Picture 2" descr="In Sri Lanka, remittances play a big role in the economy (Image credits: Sunday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1998"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52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hrysanthemum flower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8" y="-50799"/>
            <a:ext cx="1930866" cy="19497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1774" y="0"/>
            <a:ext cx="2881703" cy="19211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4693" y="1"/>
            <a:ext cx="2518953" cy="18989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hrysanthemum flower images">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3646" y="-1"/>
            <a:ext cx="3066845" cy="19059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hrysanthemum flower image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093404"/>
            <a:ext cx="2725947" cy="16860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hrysanthemum flower images">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7129" y="2093404"/>
            <a:ext cx="2066347" cy="17596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chrysanthemum flower images">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4693" y="2093404"/>
            <a:ext cx="2256001" cy="17765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chrysanthemum flower images">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04519" y="3913898"/>
            <a:ext cx="3377914" cy="24413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lated image">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 y="3866810"/>
            <a:ext cx="3036498" cy="248844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chrysanthemum flower images">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58375" y="2057399"/>
            <a:ext cx="2333625" cy="480060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elated image">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50453" y="4548380"/>
            <a:ext cx="3079492" cy="23096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chrysanthemum">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71157" y="2167466"/>
            <a:ext cx="2290233" cy="229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97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9763" y="48386"/>
            <a:ext cx="5366149" cy="523220"/>
          </a:xfrm>
          <a:prstGeom prst="rect">
            <a:avLst/>
          </a:prstGeom>
          <a:noFill/>
        </p:spPr>
        <p:txBody>
          <a:bodyPr wrap="none" rtlCol="0">
            <a:spAutoFit/>
          </a:bodyPr>
          <a:lstStyle/>
          <a:p>
            <a:r>
              <a:rPr lang="en-US" sz="2800" dirty="0"/>
              <a:t>Lets get closer to home – </a:t>
            </a:r>
            <a:r>
              <a:rPr lang="en-US" sz="2800" dirty="0" err="1"/>
              <a:t>ie</a:t>
            </a:r>
            <a:r>
              <a:rPr lang="en-US" sz="2800" dirty="0"/>
              <a:t>, to IIHS</a:t>
            </a:r>
            <a:r>
              <a:rPr lang="en-US" dirty="0"/>
              <a:t>.</a:t>
            </a:r>
          </a:p>
        </p:txBody>
      </p:sp>
      <p:sp>
        <p:nvSpPr>
          <p:cNvPr id="3" name="TextBox 2"/>
          <p:cNvSpPr txBox="1"/>
          <p:nvPr/>
        </p:nvSpPr>
        <p:spPr>
          <a:xfrm>
            <a:off x="33179" y="538225"/>
            <a:ext cx="2569101" cy="461665"/>
          </a:xfrm>
          <a:prstGeom prst="rect">
            <a:avLst/>
          </a:prstGeom>
          <a:noFill/>
        </p:spPr>
        <p:txBody>
          <a:bodyPr wrap="none" rtlCol="0">
            <a:spAutoFit/>
          </a:bodyPr>
          <a:lstStyle/>
          <a:p>
            <a:r>
              <a:rPr lang="en-US" sz="2400" dirty="0"/>
              <a:t>Are we innovative?</a:t>
            </a:r>
          </a:p>
        </p:txBody>
      </p:sp>
      <p:sp>
        <p:nvSpPr>
          <p:cNvPr id="4" name="TextBox 3"/>
          <p:cNvSpPr txBox="1"/>
          <p:nvPr/>
        </p:nvSpPr>
        <p:spPr>
          <a:xfrm>
            <a:off x="30480" y="979688"/>
            <a:ext cx="6773073" cy="461665"/>
          </a:xfrm>
          <a:prstGeom prst="rect">
            <a:avLst/>
          </a:prstGeom>
          <a:noFill/>
        </p:spPr>
        <p:txBody>
          <a:bodyPr wrap="none" rtlCol="0">
            <a:spAutoFit/>
          </a:bodyPr>
          <a:lstStyle/>
          <a:p>
            <a:r>
              <a:rPr lang="en-US" sz="2400" dirty="0"/>
              <a:t>How and where did we start and where are we now?</a:t>
            </a:r>
          </a:p>
        </p:txBody>
      </p:sp>
      <p:sp>
        <p:nvSpPr>
          <p:cNvPr id="5" name="TextBox 4"/>
          <p:cNvSpPr txBox="1"/>
          <p:nvPr/>
        </p:nvSpPr>
        <p:spPr>
          <a:xfrm>
            <a:off x="30480" y="1453765"/>
            <a:ext cx="12085320" cy="461665"/>
          </a:xfrm>
          <a:prstGeom prst="rect">
            <a:avLst/>
          </a:prstGeom>
          <a:noFill/>
        </p:spPr>
        <p:txBody>
          <a:bodyPr wrap="square" rtlCol="0">
            <a:spAutoFit/>
          </a:bodyPr>
          <a:lstStyle/>
          <a:p>
            <a:r>
              <a:rPr lang="en-US" sz="2400" dirty="0"/>
              <a:t>We initially started in 2002 as a non-profit organization</a:t>
            </a:r>
          </a:p>
        </p:txBody>
      </p:sp>
      <p:sp>
        <p:nvSpPr>
          <p:cNvPr id="6" name="TextBox 5"/>
          <p:cNvSpPr txBox="1"/>
          <p:nvPr/>
        </p:nvSpPr>
        <p:spPr>
          <a:xfrm>
            <a:off x="-14234" y="2883300"/>
            <a:ext cx="12174747" cy="830997"/>
          </a:xfrm>
          <a:prstGeom prst="rect">
            <a:avLst/>
          </a:prstGeom>
          <a:noFill/>
        </p:spPr>
        <p:txBody>
          <a:bodyPr wrap="square" rtlCol="0">
            <a:spAutoFit/>
          </a:bodyPr>
          <a:lstStyle/>
          <a:p>
            <a:r>
              <a:rPr lang="en-US" sz="2400" dirty="0"/>
              <a:t>This was an unbelievable innovation to almost everybody. There was no commercial profit motive.</a:t>
            </a:r>
          </a:p>
        </p:txBody>
      </p:sp>
      <p:sp>
        <p:nvSpPr>
          <p:cNvPr id="7" name="TextBox 6"/>
          <p:cNvSpPr txBox="1"/>
          <p:nvPr/>
        </p:nvSpPr>
        <p:spPr>
          <a:xfrm>
            <a:off x="-14234" y="3975293"/>
            <a:ext cx="11906334" cy="830997"/>
          </a:xfrm>
          <a:prstGeom prst="rect">
            <a:avLst/>
          </a:prstGeom>
          <a:noFill/>
        </p:spPr>
        <p:txBody>
          <a:bodyPr wrap="square" rtlCol="0">
            <a:spAutoFit/>
          </a:bodyPr>
          <a:lstStyle/>
          <a:p>
            <a:r>
              <a:rPr lang="en-US" sz="2400" dirty="0"/>
              <a:t>We were responding to a glaring  (very visible) foreign market need that the government could not see or could not cater to.</a:t>
            </a:r>
          </a:p>
        </p:txBody>
      </p:sp>
      <p:sp>
        <p:nvSpPr>
          <p:cNvPr id="8" name="TextBox 7"/>
          <p:cNvSpPr txBox="1"/>
          <p:nvPr/>
        </p:nvSpPr>
        <p:spPr>
          <a:xfrm>
            <a:off x="30480" y="5001148"/>
            <a:ext cx="12153900" cy="830997"/>
          </a:xfrm>
          <a:prstGeom prst="rect">
            <a:avLst/>
          </a:prstGeom>
          <a:noFill/>
        </p:spPr>
        <p:txBody>
          <a:bodyPr wrap="square" rtlCol="0">
            <a:spAutoFit/>
          </a:bodyPr>
          <a:lstStyle/>
          <a:p>
            <a:r>
              <a:rPr lang="en-US" sz="2400" dirty="0"/>
              <a:t>We wanted to elevate professional levels (BSc, MSc, PhD) in healthcare personnel rather than keep them as drones with the basic qualification</a:t>
            </a:r>
          </a:p>
        </p:txBody>
      </p:sp>
      <p:sp>
        <p:nvSpPr>
          <p:cNvPr id="9" name="TextBox 8"/>
          <p:cNvSpPr txBox="1"/>
          <p:nvPr/>
        </p:nvSpPr>
        <p:spPr>
          <a:xfrm>
            <a:off x="0" y="1887439"/>
            <a:ext cx="12332992" cy="830997"/>
          </a:xfrm>
          <a:prstGeom prst="rect">
            <a:avLst/>
          </a:prstGeom>
          <a:noFill/>
        </p:spPr>
        <p:txBody>
          <a:bodyPr wrap="none" rtlCol="0">
            <a:spAutoFit/>
          </a:bodyPr>
          <a:lstStyle/>
          <a:p>
            <a:r>
              <a:rPr lang="en-US" sz="2400" dirty="0"/>
              <a:t>We wanted to take pride in exporting skilled and intelligent labor rather than unskilled slave labor</a:t>
            </a:r>
          </a:p>
          <a:p>
            <a:r>
              <a:rPr lang="en-US" sz="2400" dirty="0"/>
              <a:t> for which Sri Lanka is famous</a:t>
            </a:r>
          </a:p>
        </p:txBody>
      </p:sp>
      <p:sp>
        <p:nvSpPr>
          <p:cNvPr id="10" name="TextBox 9"/>
          <p:cNvSpPr txBox="1"/>
          <p:nvPr/>
        </p:nvSpPr>
        <p:spPr>
          <a:xfrm>
            <a:off x="0" y="6027003"/>
            <a:ext cx="10464403" cy="830997"/>
          </a:xfrm>
          <a:prstGeom prst="rect">
            <a:avLst/>
          </a:prstGeom>
          <a:noFill/>
        </p:spPr>
        <p:txBody>
          <a:bodyPr wrap="none" rtlCol="0">
            <a:spAutoFit/>
          </a:bodyPr>
          <a:lstStyle/>
          <a:p>
            <a:r>
              <a:rPr lang="en-US" sz="2400" dirty="0"/>
              <a:t>We started with nursing and then expanded to physiotherapy, biomedical science, </a:t>
            </a:r>
          </a:p>
          <a:p>
            <a:r>
              <a:rPr lang="en-US" sz="2400" dirty="0"/>
              <a:t>administration, education and aged care.</a:t>
            </a:r>
          </a:p>
        </p:txBody>
      </p:sp>
    </p:spTree>
    <p:extLst>
      <p:ext uri="{BB962C8B-B14F-4D97-AF65-F5344CB8AC3E}">
        <p14:creationId xmlns:p14="http://schemas.microsoft.com/office/powerpoint/2010/main" val="11922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3165"/>
            <a:ext cx="11423064" cy="830997"/>
          </a:xfrm>
          <a:prstGeom prst="rect">
            <a:avLst/>
          </a:prstGeom>
          <a:noFill/>
        </p:spPr>
        <p:txBody>
          <a:bodyPr wrap="none" rtlCol="0">
            <a:spAutoFit/>
          </a:bodyPr>
          <a:lstStyle/>
          <a:p>
            <a:r>
              <a:rPr lang="en-US" sz="2400" dirty="0"/>
              <a:t>We opened branch schools and showcased our mission with road shows  so as to take our </a:t>
            </a:r>
          </a:p>
          <a:p>
            <a:r>
              <a:rPr lang="en-US" sz="2400" dirty="0"/>
              <a:t>mission to the people rather than inconvenience them to come to us.</a:t>
            </a:r>
          </a:p>
        </p:txBody>
      </p:sp>
      <p:sp>
        <p:nvSpPr>
          <p:cNvPr id="3" name="TextBox 2"/>
          <p:cNvSpPr txBox="1"/>
          <p:nvPr/>
        </p:nvSpPr>
        <p:spPr>
          <a:xfrm>
            <a:off x="0" y="1460251"/>
            <a:ext cx="12460591" cy="461665"/>
          </a:xfrm>
          <a:prstGeom prst="rect">
            <a:avLst/>
          </a:prstGeom>
          <a:noFill/>
        </p:spPr>
        <p:txBody>
          <a:bodyPr wrap="none" rtlCol="0">
            <a:spAutoFit/>
          </a:bodyPr>
          <a:lstStyle/>
          <a:p>
            <a:r>
              <a:rPr lang="en-US" sz="2400" dirty="0"/>
              <a:t>We partnered with 16 foreign universities and became an International University Learning Center.</a:t>
            </a:r>
          </a:p>
        </p:txBody>
      </p:sp>
      <p:sp>
        <p:nvSpPr>
          <p:cNvPr id="4" name="TextBox 3"/>
          <p:cNvSpPr txBox="1"/>
          <p:nvPr/>
        </p:nvSpPr>
        <p:spPr>
          <a:xfrm>
            <a:off x="-16933" y="2394340"/>
            <a:ext cx="11994776" cy="830997"/>
          </a:xfrm>
          <a:prstGeom prst="rect">
            <a:avLst/>
          </a:prstGeom>
          <a:noFill/>
        </p:spPr>
        <p:txBody>
          <a:bodyPr wrap="square" rtlCol="0">
            <a:spAutoFit/>
          </a:bodyPr>
          <a:lstStyle/>
          <a:p>
            <a:r>
              <a:rPr lang="en-US" sz="2400" dirty="0"/>
              <a:t>We began introducing research methodology from the first year level – not heard of in other institutions.</a:t>
            </a:r>
          </a:p>
        </p:txBody>
      </p:sp>
      <p:sp>
        <p:nvSpPr>
          <p:cNvPr id="5" name="TextBox 4"/>
          <p:cNvSpPr txBox="1"/>
          <p:nvPr/>
        </p:nvSpPr>
        <p:spPr>
          <a:xfrm>
            <a:off x="-16933" y="3236096"/>
            <a:ext cx="12192000" cy="461665"/>
          </a:xfrm>
          <a:prstGeom prst="rect">
            <a:avLst/>
          </a:prstGeom>
          <a:noFill/>
        </p:spPr>
        <p:txBody>
          <a:bodyPr wrap="square" rtlCol="0">
            <a:spAutoFit/>
          </a:bodyPr>
          <a:lstStyle/>
          <a:p>
            <a:r>
              <a:rPr lang="en-US" sz="2400" dirty="0"/>
              <a:t>Ours is a green campus in keeping with the 17 </a:t>
            </a:r>
            <a:r>
              <a:rPr lang="en-US" sz="2400" dirty="0" err="1"/>
              <a:t>Millenium</a:t>
            </a:r>
            <a:r>
              <a:rPr lang="en-US" sz="2400" dirty="0"/>
              <a:t> Sustainable Development Goals</a:t>
            </a:r>
          </a:p>
        </p:txBody>
      </p:sp>
      <p:sp>
        <p:nvSpPr>
          <p:cNvPr id="6" name="TextBox 5"/>
          <p:cNvSpPr txBox="1"/>
          <p:nvPr/>
        </p:nvSpPr>
        <p:spPr>
          <a:xfrm>
            <a:off x="0" y="3860920"/>
            <a:ext cx="12005733" cy="830997"/>
          </a:xfrm>
          <a:prstGeom prst="rect">
            <a:avLst/>
          </a:prstGeom>
          <a:noFill/>
        </p:spPr>
        <p:txBody>
          <a:bodyPr wrap="square" rtlCol="0">
            <a:spAutoFit/>
          </a:bodyPr>
          <a:lstStyle/>
          <a:p>
            <a:r>
              <a:rPr lang="en-US" sz="2400" dirty="0"/>
              <a:t>We have almost done away with the use of paper and in turn introduced our own Learner Management System (LMS)</a:t>
            </a:r>
          </a:p>
        </p:txBody>
      </p:sp>
      <p:sp>
        <p:nvSpPr>
          <p:cNvPr id="7" name="TextBox 6"/>
          <p:cNvSpPr txBox="1"/>
          <p:nvPr/>
        </p:nvSpPr>
        <p:spPr>
          <a:xfrm>
            <a:off x="111519" y="5011941"/>
            <a:ext cx="12063548" cy="461665"/>
          </a:xfrm>
          <a:prstGeom prst="rect">
            <a:avLst/>
          </a:prstGeom>
          <a:noFill/>
        </p:spPr>
        <p:txBody>
          <a:bodyPr wrap="square" rtlCol="0">
            <a:spAutoFit/>
          </a:bodyPr>
          <a:lstStyle/>
          <a:p>
            <a:r>
              <a:rPr lang="en-US" sz="2400" dirty="0"/>
              <a:t>We have made distance learning more acceptable and user friendly.</a:t>
            </a:r>
          </a:p>
        </p:txBody>
      </p:sp>
      <p:sp>
        <p:nvSpPr>
          <p:cNvPr id="8" name="TextBox 7"/>
          <p:cNvSpPr txBox="1"/>
          <p:nvPr/>
        </p:nvSpPr>
        <p:spPr>
          <a:xfrm>
            <a:off x="0" y="5737594"/>
            <a:ext cx="11870878" cy="830997"/>
          </a:xfrm>
          <a:prstGeom prst="rect">
            <a:avLst/>
          </a:prstGeom>
          <a:noFill/>
        </p:spPr>
        <p:txBody>
          <a:bodyPr wrap="none" rtlCol="0">
            <a:spAutoFit/>
          </a:bodyPr>
          <a:lstStyle/>
          <a:p>
            <a:r>
              <a:rPr lang="en-US" sz="2400" dirty="0"/>
              <a:t>We have our own professional  journal – the Bio-Inquirer, workshops, seminars and reflection </a:t>
            </a:r>
          </a:p>
          <a:p>
            <a:r>
              <a:rPr lang="en-US" sz="2400" dirty="0"/>
              <a:t>study sessions with participation by local and international attendees.</a:t>
            </a:r>
          </a:p>
        </p:txBody>
      </p:sp>
    </p:spTree>
    <p:extLst>
      <p:ext uri="{BB962C8B-B14F-4D97-AF65-F5344CB8AC3E}">
        <p14:creationId xmlns:p14="http://schemas.microsoft.com/office/powerpoint/2010/main" val="6827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930" y="147563"/>
            <a:ext cx="5653471" cy="523220"/>
          </a:xfrm>
          <a:prstGeom prst="rect">
            <a:avLst/>
          </a:prstGeom>
          <a:noFill/>
        </p:spPr>
        <p:txBody>
          <a:bodyPr wrap="none" rtlCol="0">
            <a:spAutoFit/>
          </a:bodyPr>
          <a:lstStyle/>
          <a:p>
            <a:r>
              <a:rPr lang="en-US" sz="2800" dirty="0"/>
              <a:t>Our future path of innovation ………….</a:t>
            </a:r>
          </a:p>
        </p:txBody>
      </p:sp>
      <p:sp>
        <p:nvSpPr>
          <p:cNvPr id="7" name="TextBox 6"/>
          <p:cNvSpPr txBox="1"/>
          <p:nvPr/>
        </p:nvSpPr>
        <p:spPr>
          <a:xfrm>
            <a:off x="-12096" y="1387324"/>
            <a:ext cx="10464531" cy="461665"/>
          </a:xfrm>
          <a:prstGeom prst="rect">
            <a:avLst/>
          </a:prstGeom>
          <a:noFill/>
        </p:spPr>
        <p:txBody>
          <a:bodyPr wrap="none" rtlCol="0">
            <a:spAutoFit/>
          </a:bodyPr>
          <a:lstStyle/>
          <a:p>
            <a:r>
              <a:rPr lang="en-US" sz="2400" dirty="0"/>
              <a:t>Promote and market our programs to other South East Asian countries and Europe</a:t>
            </a:r>
          </a:p>
        </p:txBody>
      </p:sp>
      <p:sp>
        <p:nvSpPr>
          <p:cNvPr id="8" name="TextBox 7"/>
          <p:cNvSpPr txBox="1"/>
          <p:nvPr/>
        </p:nvSpPr>
        <p:spPr>
          <a:xfrm>
            <a:off x="26608" y="4562233"/>
            <a:ext cx="12063548" cy="461665"/>
          </a:xfrm>
          <a:prstGeom prst="rect">
            <a:avLst/>
          </a:prstGeom>
          <a:noFill/>
        </p:spPr>
        <p:txBody>
          <a:bodyPr wrap="square" rtlCol="0">
            <a:spAutoFit/>
          </a:bodyPr>
          <a:lstStyle/>
          <a:p>
            <a:r>
              <a:rPr lang="en-US" sz="2400" dirty="0"/>
              <a:t>Establish a pathway for Medical Education with the University of Aberdeen</a:t>
            </a:r>
            <a:r>
              <a:rPr lang="en-US" dirty="0"/>
              <a:t>.</a:t>
            </a:r>
          </a:p>
        </p:txBody>
      </p:sp>
      <p:sp>
        <p:nvSpPr>
          <p:cNvPr id="9" name="TextBox 8"/>
          <p:cNvSpPr txBox="1"/>
          <p:nvPr/>
        </p:nvSpPr>
        <p:spPr>
          <a:xfrm>
            <a:off x="26608" y="2380864"/>
            <a:ext cx="11838882" cy="461665"/>
          </a:xfrm>
          <a:prstGeom prst="rect">
            <a:avLst/>
          </a:prstGeom>
          <a:noFill/>
        </p:spPr>
        <p:txBody>
          <a:bodyPr wrap="none" rtlCol="0">
            <a:spAutoFit/>
          </a:bodyPr>
          <a:lstStyle/>
          <a:p>
            <a:r>
              <a:rPr lang="en-US" sz="2400" dirty="0"/>
              <a:t>Establish new specialty courses like sports and exercise physiology, early childhood education</a:t>
            </a:r>
            <a:r>
              <a:rPr lang="en-US" dirty="0"/>
              <a:t>.</a:t>
            </a:r>
          </a:p>
        </p:txBody>
      </p:sp>
      <p:sp>
        <p:nvSpPr>
          <p:cNvPr id="10" name="TextBox 9"/>
          <p:cNvSpPr txBox="1"/>
          <p:nvPr/>
        </p:nvSpPr>
        <p:spPr>
          <a:xfrm>
            <a:off x="102930" y="3657600"/>
            <a:ext cx="8315610" cy="461665"/>
          </a:xfrm>
          <a:prstGeom prst="rect">
            <a:avLst/>
          </a:prstGeom>
          <a:noFill/>
        </p:spPr>
        <p:txBody>
          <a:bodyPr wrap="none" rtlCol="0">
            <a:spAutoFit/>
          </a:bodyPr>
          <a:lstStyle/>
          <a:p>
            <a:r>
              <a:rPr lang="en-US" sz="2400" dirty="0"/>
              <a:t>Promote the importance of physiotherapy to school sports teams</a:t>
            </a:r>
          </a:p>
        </p:txBody>
      </p:sp>
    </p:spTree>
    <p:extLst>
      <p:ext uri="{BB962C8B-B14F-4D97-AF65-F5344CB8AC3E}">
        <p14:creationId xmlns:p14="http://schemas.microsoft.com/office/powerpoint/2010/main" val="398845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5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002" y="430306"/>
            <a:ext cx="1259255" cy="369332"/>
          </a:xfrm>
          <a:prstGeom prst="rect">
            <a:avLst/>
          </a:prstGeom>
          <a:noFill/>
        </p:spPr>
        <p:txBody>
          <a:bodyPr wrap="none" rtlCol="0">
            <a:spAutoFit/>
          </a:bodyPr>
          <a:lstStyle/>
          <a:p>
            <a:r>
              <a:rPr lang="en-US" dirty="0"/>
              <a:t>Corruption </a:t>
            </a:r>
          </a:p>
        </p:txBody>
      </p:sp>
      <p:sp>
        <p:nvSpPr>
          <p:cNvPr id="3" name="Rectangle 1"/>
          <p:cNvSpPr>
            <a:spLocks noChangeArrowheads="1"/>
          </p:cNvSpPr>
          <p:nvPr/>
        </p:nvSpPr>
        <p:spPr bwMode="auto">
          <a:xfrm>
            <a:off x="31531" y="685486"/>
            <a:ext cx="12280611" cy="30623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0" tIns="152352"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Corruption at Ceylon Electricity Board exposed: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 “over 50% of (your) electricity bill is due to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wastage and corruption”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200" b="1" i="0" u="none" strike="noStrike" cap="none" normalizeH="0" baseline="0" dirty="0">
              <a:ln>
                <a:noFill/>
              </a:ln>
              <a:solidFill>
                <a:srgbClr val="194F7E"/>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333333"/>
                </a:solidFill>
                <a:effectLst/>
                <a:latin typeface="Roboto Condensed"/>
              </a:rPr>
              <a:t>Written by Staff Writer    14 Mar, 2019 | 11:19 PM</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a:off x="355002" y="3736428"/>
            <a:ext cx="7732245" cy="923330"/>
          </a:xfrm>
          <a:prstGeom prst="rect">
            <a:avLst/>
          </a:prstGeom>
          <a:noFill/>
        </p:spPr>
        <p:txBody>
          <a:bodyPr wrap="none" rtlCol="0">
            <a:spAutoFit/>
          </a:bodyPr>
          <a:lstStyle/>
          <a:p>
            <a:r>
              <a:rPr lang="en-US" b="1" u="sng" dirty="0">
                <a:hlinkClick r:id="rId2"/>
              </a:rPr>
              <a:t>For a yearly breakdown of the losses made by SLA and </a:t>
            </a:r>
            <a:r>
              <a:rPr lang="en-US" b="1" u="sng" dirty="0" err="1">
                <a:hlinkClick r:id="rId2"/>
              </a:rPr>
              <a:t>Mihin</a:t>
            </a:r>
            <a:r>
              <a:rPr lang="en-US" b="1" u="sng" dirty="0">
                <a:hlinkClick r:id="rId2"/>
              </a:rPr>
              <a:t> Lanka –</a:t>
            </a:r>
            <a:r>
              <a:rPr lang="en-US" b="1" dirty="0">
                <a:hlinkClick r:id="rId2"/>
              </a:rPr>
              <a:t> </a:t>
            </a:r>
            <a:r>
              <a:rPr lang="en-US" b="1" u="sng" dirty="0">
                <a:hlinkClick r:id="rId2"/>
              </a:rPr>
              <a:t>Click here</a:t>
            </a:r>
            <a:endParaRPr lang="en-US" b="1" u="sng" dirty="0"/>
          </a:p>
          <a:p>
            <a:endParaRPr lang="en-US" b="1" u="sng" dirty="0"/>
          </a:p>
          <a:p>
            <a:r>
              <a:rPr lang="en-US" dirty="0"/>
              <a:t>Written by staff writer  14 Mar, 2019</a:t>
            </a:r>
          </a:p>
        </p:txBody>
      </p:sp>
    </p:spTree>
    <p:extLst>
      <p:ext uri="{BB962C8B-B14F-4D97-AF65-F5344CB8AC3E}">
        <p14:creationId xmlns:p14="http://schemas.microsoft.com/office/powerpoint/2010/main" val="2593823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668259"/>
            <a:ext cx="9632731" cy="20466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 tIns="152352"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anose="020B0604020202020204" pitchFamily="34" charset="0"/>
              </a:rPr>
              <a:t>  </a:t>
            </a:r>
            <a:endParaRPr kumimoji="0" lang="en-US" sz="36000" b="1" i="0" u="none" strike="noStrike" cap="none" normalizeH="0" baseline="0" dirty="0">
              <a:ln>
                <a:noFill/>
              </a:ln>
              <a:solidFill>
                <a:srgbClr val="194F7E"/>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A loss of </a:t>
            </a:r>
            <a:r>
              <a:rPr kumimoji="0" lang="en-US" sz="4200" b="1" i="0" u="none" strike="noStrike" cap="none" normalizeH="0" baseline="0" dirty="0" err="1">
                <a:ln>
                  <a:noFill/>
                </a:ln>
                <a:solidFill>
                  <a:srgbClr val="194F7E"/>
                </a:solidFill>
                <a:effectLst/>
                <a:latin typeface="Open Sans"/>
              </a:rPr>
              <a:t>Rs</a:t>
            </a:r>
            <a:r>
              <a:rPr kumimoji="0" lang="en-US" sz="4200" b="1" i="0" u="none" strike="noStrike" cap="none" normalizeH="0" baseline="0" dirty="0">
                <a:ln>
                  <a:noFill/>
                </a:ln>
                <a:solidFill>
                  <a:srgbClr val="194F7E"/>
                </a:solidFill>
                <a:effectLst/>
                <a:latin typeface="Open Sans"/>
              </a:rPr>
              <a:t>. 163 Billion to the state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the people continue to be burdened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333333"/>
                </a:solidFill>
                <a:effectLst/>
                <a:latin typeface="Roboto Condensed"/>
              </a:rPr>
              <a:t>Written by Staff Writer    14 Mar, 2019 | 12:23 PM</a:t>
            </a:r>
            <a:endParaRPr kumimoji="0" lang="en-US" sz="1800" b="0" i="0" u="none" strike="noStrike" cap="none" normalizeH="0" baseline="0" dirty="0">
              <a:ln>
                <a:noFill/>
              </a:ln>
              <a:solidFill>
                <a:schemeClr val="tx1"/>
              </a:solidFill>
              <a:effectLst/>
              <a:latin typeface="Arial" panose="020B0604020202020204" pitchFamily="34" charset="0"/>
            </a:endParaRPr>
          </a:p>
        </p:txBody>
      </p:sp>
      <p:pic>
        <p:nvPicPr>
          <p:cNvPr id="2052" name="Picture 4" descr="A loss of Rs. 163 Billion to the state – the people continue to be burde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391807" cy="202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07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754326"/>
          </a:xfrm>
          <a:prstGeom prst="rect">
            <a:avLst/>
          </a:prstGeom>
        </p:spPr>
        <p:txBody>
          <a:bodyPr>
            <a:spAutoFit/>
          </a:bodyPr>
          <a:lstStyle/>
          <a:p>
            <a:r>
              <a:rPr lang="en-US" b="1" dirty="0" err="1">
                <a:solidFill>
                  <a:srgbClr val="333333"/>
                </a:solidFill>
                <a:latin typeface="Roboto Condensed"/>
              </a:rPr>
              <a:t>SriLankan</a:t>
            </a:r>
            <a:r>
              <a:rPr lang="en-US" b="1" dirty="0">
                <a:solidFill>
                  <a:srgbClr val="333333"/>
                </a:solidFill>
                <a:latin typeface="Roboto Condensed"/>
              </a:rPr>
              <a:t> Airlines profit records in the last four years under the management of Emirates:</a:t>
            </a:r>
            <a:endParaRPr lang="en-US" dirty="0">
              <a:solidFill>
                <a:srgbClr val="333333"/>
              </a:solidFill>
              <a:latin typeface="Roboto Condensed"/>
            </a:endParaRPr>
          </a:p>
          <a:p>
            <a:pPr>
              <a:buFont typeface="Arial" panose="020B0604020202020204" pitchFamily="34" charset="0"/>
              <a:buChar char="•"/>
            </a:pPr>
            <a:r>
              <a:rPr lang="en-US" dirty="0">
                <a:solidFill>
                  <a:srgbClr val="333333"/>
                </a:solidFill>
                <a:latin typeface="Roboto Condensed"/>
              </a:rPr>
              <a:t>2005 – </a:t>
            </a:r>
            <a:r>
              <a:rPr lang="en-US" b="1" dirty="0">
                <a:solidFill>
                  <a:srgbClr val="333333"/>
                </a:solidFill>
                <a:latin typeface="Roboto Condensed"/>
              </a:rPr>
              <a:t>Profit</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7.66 Million</a:t>
            </a:r>
          </a:p>
          <a:p>
            <a:pPr>
              <a:buFont typeface="Arial" panose="020B0604020202020204" pitchFamily="34" charset="0"/>
              <a:buChar char="•"/>
            </a:pPr>
            <a:r>
              <a:rPr lang="en-US" dirty="0">
                <a:solidFill>
                  <a:srgbClr val="333333"/>
                </a:solidFill>
                <a:latin typeface="Roboto Condensed"/>
              </a:rPr>
              <a:t>2006 – </a:t>
            </a:r>
            <a:r>
              <a:rPr lang="en-US" b="1" dirty="0">
                <a:solidFill>
                  <a:srgbClr val="333333"/>
                </a:solidFill>
                <a:latin typeface="Roboto Condensed"/>
              </a:rPr>
              <a:t>Profit</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476.5 Million</a:t>
            </a:r>
          </a:p>
          <a:p>
            <a:pPr>
              <a:buFont typeface="Arial" panose="020B0604020202020204" pitchFamily="34" charset="0"/>
              <a:buChar char="•"/>
            </a:pPr>
            <a:r>
              <a:rPr lang="en-US" dirty="0">
                <a:solidFill>
                  <a:srgbClr val="333333"/>
                </a:solidFill>
                <a:latin typeface="Roboto Condensed"/>
              </a:rPr>
              <a:t>2007 – </a:t>
            </a:r>
            <a:r>
              <a:rPr lang="en-US" b="1" dirty="0">
                <a:solidFill>
                  <a:srgbClr val="333333"/>
                </a:solidFill>
                <a:latin typeface="Roboto Condensed"/>
              </a:rPr>
              <a:t>Profit</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568 Million</a:t>
            </a:r>
          </a:p>
          <a:p>
            <a:pPr>
              <a:buFont typeface="Arial" panose="020B0604020202020204" pitchFamily="34" charset="0"/>
              <a:buChar char="•"/>
            </a:pPr>
            <a:r>
              <a:rPr lang="en-US" dirty="0">
                <a:solidFill>
                  <a:srgbClr val="333333"/>
                </a:solidFill>
                <a:latin typeface="Roboto Condensed"/>
              </a:rPr>
              <a:t>2008 – </a:t>
            </a:r>
            <a:r>
              <a:rPr lang="en-US" b="1" dirty="0">
                <a:solidFill>
                  <a:srgbClr val="333333"/>
                </a:solidFill>
                <a:latin typeface="Roboto Condensed"/>
              </a:rPr>
              <a:t>Profit</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4.4 Billion</a:t>
            </a:r>
            <a:endParaRPr lang="en-US" b="0" i="0" dirty="0">
              <a:solidFill>
                <a:srgbClr val="333333"/>
              </a:solidFill>
              <a:effectLst/>
              <a:latin typeface="Roboto Condensed"/>
            </a:endParaRPr>
          </a:p>
        </p:txBody>
      </p:sp>
    </p:spTree>
    <p:extLst>
      <p:ext uri="{BB962C8B-B14F-4D97-AF65-F5344CB8AC3E}">
        <p14:creationId xmlns:p14="http://schemas.microsoft.com/office/powerpoint/2010/main" val="377460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862322"/>
          </a:xfrm>
          <a:prstGeom prst="rect">
            <a:avLst/>
          </a:prstGeom>
        </p:spPr>
        <p:txBody>
          <a:bodyPr wrap="square">
            <a:spAutoFit/>
          </a:bodyPr>
          <a:lstStyle/>
          <a:p>
            <a:r>
              <a:rPr lang="en-US" b="1" dirty="0">
                <a:solidFill>
                  <a:srgbClr val="333333"/>
                </a:solidFill>
                <a:latin typeface="Roboto Condensed"/>
              </a:rPr>
              <a:t>Post-Emirates:</a:t>
            </a:r>
            <a:endParaRPr lang="en-US" dirty="0">
              <a:solidFill>
                <a:srgbClr val="333333"/>
              </a:solidFill>
              <a:latin typeface="Roboto Condensed"/>
            </a:endParaRPr>
          </a:p>
          <a:p>
            <a:pPr>
              <a:buFont typeface="Arial" panose="020B0604020202020204" pitchFamily="34" charset="0"/>
              <a:buChar char="•"/>
            </a:pPr>
            <a:r>
              <a:rPr lang="en-US" dirty="0">
                <a:solidFill>
                  <a:srgbClr val="333333"/>
                </a:solidFill>
                <a:latin typeface="Roboto Condensed"/>
              </a:rPr>
              <a:t>2009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9.3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Manoj</a:t>
            </a:r>
            <a:r>
              <a:rPr lang="en-US" dirty="0">
                <a:solidFill>
                  <a:srgbClr val="333333"/>
                </a:solidFill>
                <a:latin typeface="Roboto Condensed"/>
              </a:rPr>
              <a:t> </a:t>
            </a:r>
            <a:r>
              <a:rPr lang="en-US" dirty="0" err="1">
                <a:solidFill>
                  <a:srgbClr val="333333"/>
                </a:solidFill>
                <a:latin typeface="Roboto Condensed"/>
              </a:rPr>
              <a:t>Gunawardena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2010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2.69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Manoj</a:t>
            </a:r>
            <a:r>
              <a:rPr lang="en-US" dirty="0">
                <a:solidFill>
                  <a:srgbClr val="333333"/>
                </a:solidFill>
                <a:latin typeface="Roboto Condensed"/>
              </a:rPr>
              <a:t> </a:t>
            </a:r>
            <a:r>
              <a:rPr lang="en-US" dirty="0" err="1">
                <a:solidFill>
                  <a:srgbClr val="333333"/>
                </a:solidFill>
                <a:latin typeface="Roboto Condensed"/>
              </a:rPr>
              <a:t>Gunawardena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2011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381 Million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Manoj</a:t>
            </a:r>
            <a:r>
              <a:rPr lang="en-US" dirty="0">
                <a:solidFill>
                  <a:srgbClr val="333333"/>
                </a:solidFill>
                <a:latin typeface="Roboto Condensed"/>
              </a:rPr>
              <a:t> </a:t>
            </a:r>
            <a:r>
              <a:rPr lang="en-US" dirty="0" err="1">
                <a:solidFill>
                  <a:srgbClr val="333333"/>
                </a:solidFill>
                <a:latin typeface="Roboto Condensed"/>
              </a:rPr>
              <a:t>Gunawardena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2012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19.6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Kapila</a:t>
            </a:r>
            <a:r>
              <a:rPr lang="en-US" dirty="0">
                <a:solidFill>
                  <a:srgbClr val="333333"/>
                </a:solidFill>
                <a:latin typeface="Roboto Condensed"/>
              </a:rPr>
              <a:t> </a:t>
            </a:r>
            <a:r>
              <a:rPr lang="en-US" dirty="0" err="1">
                <a:solidFill>
                  <a:srgbClr val="333333"/>
                </a:solidFill>
                <a:latin typeface="Roboto Condensed"/>
              </a:rPr>
              <a:t>Chandrasena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2013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21.7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Kapila</a:t>
            </a:r>
            <a:r>
              <a:rPr lang="en-US" dirty="0">
                <a:solidFill>
                  <a:srgbClr val="333333"/>
                </a:solidFill>
                <a:latin typeface="Roboto Condensed"/>
              </a:rPr>
              <a:t> </a:t>
            </a:r>
            <a:r>
              <a:rPr lang="en-US" dirty="0" err="1">
                <a:solidFill>
                  <a:srgbClr val="333333"/>
                </a:solidFill>
                <a:latin typeface="Roboto Condensed"/>
              </a:rPr>
              <a:t>Chandrasena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2014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32.4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Kapila</a:t>
            </a:r>
            <a:r>
              <a:rPr lang="en-US" dirty="0">
                <a:solidFill>
                  <a:srgbClr val="333333"/>
                </a:solidFill>
                <a:latin typeface="Roboto Condensed"/>
              </a:rPr>
              <a:t> </a:t>
            </a:r>
            <a:r>
              <a:rPr lang="en-US" dirty="0" err="1">
                <a:solidFill>
                  <a:srgbClr val="333333"/>
                </a:solidFill>
                <a:latin typeface="Roboto Condensed"/>
              </a:rPr>
              <a:t>Chandrasena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2015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16.4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Kapila</a:t>
            </a:r>
            <a:r>
              <a:rPr lang="en-US" dirty="0">
                <a:solidFill>
                  <a:srgbClr val="333333"/>
                </a:solidFill>
                <a:latin typeface="Roboto Condensed"/>
              </a:rPr>
              <a:t> </a:t>
            </a:r>
            <a:r>
              <a:rPr lang="en-US" dirty="0" err="1">
                <a:solidFill>
                  <a:srgbClr val="333333"/>
                </a:solidFill>
                <a:latin typeface="Roboto Condensed"/>
              </a:rPr>
              <a:t>Chandrasena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2016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12.6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Kapila</a:t>
            </a:r>
            <a:r>
              <a:rPr lang="en-US" dirty="0">
                <a:solidFill>
                  <a:srgbClr val="333333"/>
                </a:solidFill>
                <a:latin typeface="Roboto Condensed"/>
              </a:rPr>
              <a:t> </a:t>
            </a:r>
            <a:r>
              <a:rPr lang="en-US" dirty="0" err="1">
                <a:solidFill>
                  <a:srgbClr val="333333"/>
                </a:solidFill>
                <a:latin typeface="Roboto Condensed"/>
              </a:rPr>
              <a:t>Chandrasena</a:t>
            </a:r>
            <a:r>
              <a:rPr lang="en-US" dirty="0">
                <a:solidFill>
                  <a:srgbClr val="333333"/>
                </a:solidFill>
                <a:latin typeface="Roboto Condensed"/>
              </a:rPr>
              <a:t>)</a:t>
            </a:r>
          </a:p>
          <a:p>
            <a:pPr>
              <a:buFont typeface="Arial" panose="020B0604020202020204" pitchFamily="34" charset="0"/>
              <a:buChar char="•"/>
            </a:pPr>
            <a:r>
              <a:rPr lang="en-US" dirty="0">
                <a:solidFill>
                  <a:srgbClr val="333333"/>
                </a:solidFill>
                <a:latin typeface="Roboto Condensed"/>
              </a:rPr>
              <a:t>2017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28.9 Billion (Chairman – </a:t>
            </a:r>
            <a:r>
              <a:rPr lang="en-US" dirty="0" err="1">
                <a:solidFill>
                  <a:srgbClr val="333333"/>
                </a:solidFill>
                <a:latin typeface="Roboto Condensed"/>
              </a:rPr>
              <a:t>Nishantha</a:t>
            </a:r>
            <a:r>
              <a:rPr lang="en-US" dirty="0">
                <a:solidFill>
                  <a:srgbClr val="333333"/>
                </a:solidFill>
                <a:latin typeface="Roboto Condensed"/>
              </a:rPr>
              <a:t> </a:t>
            </a:r>
            <a:r>
              <a:rPr lang="en-US" dirty="0" err="1">
                <a:solidFill>
                  <a:srgbClr val="333333"/>
                </a:solidFill>
                <a:latin typeface="Roboto Condensed"/>
              </a:rPr>
              <a:t>Wickramasinghe</a:t>
            </a:r>
            <a:r>
              <a:rPr lang="en-US" dirty="0">
                <a:solidFill>
                  <a:srgbClr val="333333"/>
                </a:solidFill>
                <a:latin typeface="Roboto Condensed"/>
              </a:rPr>
              <a:t> and CEO – </a:t>
            </a:r>
            <a:r>
              <a:rPr lang="en-US" dirty="0" err="1">
                <a:solidFill>
                  <a:srgbClr val="333333"/>
                </a:solidFill>
                <a:latin typeface="Roboto Condensed"/>
              </a:rPr>
              <a:t>Kapila</a:t>
            </a:r>
            <a:r>
              <a:rPr lang="en-US" dirty="0">
                <a:solidFill>
                  <a:srgbClr val="333333"/>
                </a:solidFill>
                <a:latin typeface="Roboto Condensed"/>
              </a:rPr>
              <a:t> </a:t>
            </a:r>
            <a:r>
              <a:rPr lang="en-US" dirty="0" err="1">
                <a:solidFill>
                  <a:srgbClr val="333333"/>
                </a:solidFill>
                <a:latin typeface="Roboto Condensed"/>
              </a:rPr>
              <a:t>Chandrasena</a:t>
            </a:r>
            <a:r>
              <a:rPr lang="en-US" dirty="0">
                <a:solidFill>
                  <a:srgbClr val="333333"/>
                </a:solidFill>
                <a:latin typeface="Roboto Condensed"/>
              </a:rPr>
              <a:t>)</a:t>
            </a:r>
            <a:endParaRPr lang="en-US" b="0" i="0" dirty="0">
              <a:solidFill>
                <a:srgbClr val="333333"/>
              </a:solidFill>
              <a:effectLst/>
              <a:latin typeface="Roboto Condensed"/>
            </a:endParaRPr>
          </a:p>
        </p:txBody>
      </p:sp>
    </p:spTree>
    <p:extLst>
      <p:ext uri="{BB962C8B-B14F-4D97-AF65-F5344CB8AC3E}">
        <p14:creationId xmlns:p14="http://schemas.microsoft.com/office/powerpoint/2010/main" val="3669066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700345" cy="4247317"/>
          </a:xfrm>
          <a:prstGeom prst="rect">
            <a:avLst/>
          </a:prstGeom>
        </p:spPr>
        <p:txBody>
          <a:bodyPr wrap="square">
            <a:spAutoFit/>
          </a:bodyPr>
          <a:lstStyle/>
          <a:p>
            <a:r>
              <a:rPr lang="en-US" dirty="0" err="1">
                <a:solidFill>
                  <a:srgbClr val="424242"/>
                </a:solidFill>
                <a:latin typeface="Open Sans"/>
              </a:rPr>
              <a:t>Mihin</a:t>
            </a:r>
            <a:r>
              <a:rPr lang="en-US" dirty="0">
                <a:solidFill>
                  <a:srgbClr val="424242"/>
                </a:solidFill>
                <a:latin typeface="Open Sans"/>
              </a:rPr>
              <a:t> Lanka</a:t>
            </a:r>
          </a:p>
          <a:p>
            <a:endParaRPr lang="en-US" dirty="0">
              <a:solidFill>
                <a:srgbClr val="424242"/>
              </a:solidFill>
              <a:latin typeface="Open Sans"/>
            </a:endParaRPr>
          </a:p>
          <a:p>
            <a:r>
              <a:rPr lang="en-US" dirty="0" err="1">
                <a:solidFill>
                  <a:srgbClr val="333333"/>
                </a:solidFill>
                <a:latin typeface="Roboto Condensed"/>
              </a:rPr>
              <a:t>Mihin</a:t>
            </a:r>
            <a:r>
              <a:rPr lang="en-US" dirty="0">
                <a:solidFill>
                  <a:srgbClr val="333333"/>
                </a:solidFill>
                <a:latin typeface="Roboto Condensed"/>
              </a:rPr>
              <a:t> Lanka made continuous losses from its inception in 2007.</a:t>
            </a:r>
          </a:p>
          <a:p>
            <a:endParaRPr lang="en-US" dirty="0">
              <a:solidFill>
                <a:srgbClr val="333333"/>
              </a:solidFill>
              <a:latin typeface="Roboto Condensed"/>
            </a:endParaRPr>
          </a:p>
          <a:p>
            <a:pPr>
              <a:buFont typeface="Arial" panose="020B0604020202020204" pitchFamily="34" charset="0"/>
              <a:buChar char="•"/>
            </a:pPr>
            <a:r>
              <a:rPr lang="en-US" dirty="0">
                <a:solidFill>
                  <a:srgbClr val="333333"/>
                </a:solidFill>
                <a:latin typeface="Roboto Condensed"/>
              </a:rPr>
              <a:t>2007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195.4 Million</a:t>
            </a:r>
          </a:p>
          <a:p>
            <a:pPr>
              <a:buFont typeface="Arial" panose="020B0604020202020204" pitchFamily="34" charset="0"/>
              <a:buChar char="•"/>
            </a:pPr>
            <a:r>
              <a:rPr lang="en-US" dirty="0">
                <a:solidFill>
                  <a:srgbClr val="333333"/>
                </a:solidFill>
                <a:latin typeface="Roboto Condensed"/>
              </a:rPr>
              <a:t>2008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3.1 Billion</a:t>
            </a:r>
          </a:p>
          <a:p>
            <a:pPr>
              <a:buFont typeface="Arial" panose="020B0604020202020204" pitchFamily="34" charset="0"/>
              <a:buChar char="•"/>
            </a:pPr>
            <a:r>
              <a:rPr lang="en-US" dirty="0">
                <a:solidFill>
                  <a:srgbClr val="333333"/>
                </a:solidFill>
                <a:latin typeface="Roboto Condensed"/>
              </a:rPr>
              <a:t>2009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1.3 Billion</a:t>
            </a:r>
          </a:p>
          <a:p>
            <a:pPr>
              <a:buFont typeface="Arial" panose="020B0604020202020204" pitchFamily="34" charset="0"/>
              <a:buChar char="•"/>
            </a:pPr>
            <a:r>
              <a:rPr lang="en-US" dirty="0">
                <a:solidFill>
                  <a:srgbClr val="333333"/>
                </a:solidFill>
                <a:latin typeface="Roboto Condensed"/>
              </a:rPr>
              <a:t>2010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1.2 Billion</a:t>
            </a:r>
          </a:p>
          <a:p>
            <a:pPr>
              <a:buFont typeface="Arial" panose="020B0604020202020204" pitchFamily="34" charset="0"/>
              <a:buChar char="•"/>
            </a:pPr>
            <a:r>
              <a:rPr lang="en-US" dirty="0">
                <a:solidFill>
                  <a:srgbClr val="333333"/>
                </a:solidFill>
                <a:latin typeface="Roboto Condensed"/>
              </a:rPr>
              <a:t>2011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940 Million</a:t>
            </a:r>
          </a:p>
          <a:p>
            <a:pPr>
              <a:buFont typeface="Arial" panose="020B0604020202020204" pitchFamily="34" charset="0"/>
              <a:buChar char="•"/>
            </a:pPr>
            <a:r>
              <a:rPr lang="en-US" dirty="0">
                <a:solidFill>
                  <a:srgbClr val="333333"/>
                </a:solidFill>
                <a:latin typeface="Roboto Condensed"/>
              </a:rPr>
              <a:t>2012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1.9 Billion</a:t>
            </a:r>
          </a:p>
          <a:p>
            <a:pPr>
              <a:buFont typeface="Arial" panose="020B0604020202020204" pitchFamily="34" charset="0"/>
              <a:buChar char="•"/>
            </a:pPr>
            <a:r>
              <a:rPr lang="en-US" dirty="0">
                <a:solidFill>
                  <a:srgbClr val="333333"/>
                </a:solidFill>
                <a:latin typeface="Roboto Condensed"/>
              </a:rPr>
              <a:t>2013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3.1 Billion</a:t>
            </a:r>
          </a:p>
          <a:p>
            <a:pPr>
              <a:buFont typeface="Arial" panose="020B0604020202020204" pitchFamily="34" charset="0"/>
              <a:buChar char="•"/>
            </a:pPr>
            <a:r>
              <a:rPr lang="en-US" dirty="0">
                <a:solidFill>
                  <a:srgbClr val="333333"/>
                </a:solidFill>
                <a:latin typeface="Roboto Condensed"/>
              </a:rPr>
              <a:t>2014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2.5 Billion</a:t>
            </a:r>
          </a:p>
          <a:p>
            <a:pPr>
              <a:buFont typeface="Arial" panose="020B0604020202020204" pitchFamily="34" charset="0"/>
              <a:buChar char="•"/>
            </a:pPr>
            <a:r>
              <a:rPr lang="en-US" dirty="0">
                <a:solidFill>
                  <a:srgbClr val="333333"/>
                </a:solidFill>
                <a:latin typeface="Roboto Condensed"/>
              </a:rPr>
              <a:t>2015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1.4 Billion</a:t>
            </a:r>
          </a:p>
          <a:p>
            <a:pPr>
              <a:buFont typeface="Arial" panose="020B0604020202020204" pitchFamily="34" charset="0"/>
              <a:buChar char="•"/>
            </a:pPr>
            <a:r>
              <a:rPr lang="en-US" dirty="0">
                <a:solidFill>
                  <a:srgbClr val="333333"/>
                </a:solidFill>
                <a:latin typeface="Roboto Condensed"/>
              </a:rPr>
              <a:t>2016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1.2 Billion</a:t>
            </a:r>
          </a:p>
          <a:p>
            <a:pPr>
              <a:buFont typeface="Arial" panose="020B0604020202020204" pitchFamily="34" charset="0"/>
              <a:buChar char="•"/>
            </a:pPr>
            <a:r>
              <a:rPr lang="en-US" dirty="0">
                <a:solidFill>
                  <a:srgbClr val="333333"/>
                </a:solidFill>
                <a:latin typeface="Roboto Condensed"/>
              </a:rPr>
              <a:t>2017 – </a:t>
            </a:r>
            <a:r>
              <a:rPr lang="en-US" b="1" dirty="0">
                <a:solidFill>
                  <a:srgbClr val="333333"/>
                </a:solidFill>
                <a:latin typeface="Roboto Condensed"/>
              </a:rPr>
              <a:t>Loss</a:t>
            </a:r>
            <a:r>
              <a:rPr lang="en-US" dirty="0">
                <a:solidFill>
                  <a:srgbClr val="333333"/>
                </a:solidFill>
                <a:latin typeface="Roboto Condensed"/>
              </a:rPr>
              <a:t> </a:t>
            </a:r>
            <a:r>
              <a:rPr lang="en-US" dirty="0" err="1">
                <a:solidFill>
                  <a:srgbClr val="333333"/>
                </a:solidFill>
                <a:latin typeface="Roboto Condensed"/>
              </a:rPr>
              <a:t>Rs</a:t>
            </a:r>
            <a:r>
              <a:rPr lang="en-US" dirty="0">
                <a:solidFill>
                  <a:srgbClr val="333333"/>
                </a:solidFill>
                <a:latin typeface="Roboto Condensed"/>
              </a:rPr>
              <a:t>. 2.4 Billion</a:t>
            </a:r>
            <a:endParaRPr lang="en-US" b="0" i="0" dirty="0">
              <a:solidFill>
                <a:srgbClr val="333333"/>
              </a:solidFill>
              <a:effectLst/>
              <a:latin typeface="Roboto Condensed"/>
            </a:endParaRPr>
          </a:p>
        </p:txBody>
      </p:sp>
    </p:spTree>
    <p:extLst>
      <p:ext uri="{BB962C8B-B14F-4D97-AF65-F5344CB8AC3E}">
        <p14:creationId xmlns:p14="http://schemas.microsoft.com/office/powerpoint/2010/main" val="40881926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81917"/>
            <a:ext cx="10941269" cy="37702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194F7E"/>
                </a:solidFill>
                <a:effectLst/>
                <a:latin typeface="Open Sans"/>
              </a:rPr>
              <a:t>PM asked to clarify his stance on </a:t>
            </a:r>
            <a:r>
              <a:rPr kumimoji="0" lang="en-US" sz="4200" b="1" i="0" u="none" strike="noStrike" cap="none" normalizeH="0" baseline="0" dirty="0" err="1">
                <a:ln>
                  <a:noFill/>
                </a:ln>
                <a:solidFill>
                  <a:srgbClr val="194F7E"/>
                </a:solidFill>
                <a:effectLst/>
                <a:latin typeface="Open Sans"/>
              </a:rPr>
              <a:t>Arjuna</a:t>
            </a:r>
            <a:r>
              <a:rPr kumimoji="0" lang="en-US" sz="4200" b="1" i="0" u="none" strike="noStrike" cap="none" normalizeH="0" baseline="0" dirty="0">
                <a:ln>
                  <a:noFill/>
                </a:ln>
                <a:solidFill>
                  <a:srgbClr val="194F7E"/>
                </a:solidFill>
                <a:effectLst/>
                <a:latin typeface="Open Sans"/>
              </a:rPr>
              <a:t> </a:t>
            </a:r>
            <a:r>
              <a:rPr kumimoji="0" lang="en-US" sz="4200" b="1" i="0" u="none" strike="noStrike" cap="none" normalizeH="0" baseline="0" dirty="0" err="1">
                <a:ln>
                  <a:noFill/>
                </a:ln>
                <a:solidFill>
                  <a:srgbClr val="194F7E"/>
                </a:solidFill>
                <a:effectLst/>
                <a:latin typeface="Open Sans"/>
              </a:rPr>
              <a:t>Mahendran</a:t>
            </a:r>
            <a:endParaRPr kumimoji="0" lang="en-US" sz="4200" b="1" i="0" u="none" strike="noStrike" cap="none" normalizeH="0" baseline="0" dirty="0">
              <a:ln>
                <a:noFill/>
              </a:ln>
              <a:solidFill>
                <a:srgbClr val="194F7E"/>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200" b="1" i="0" u="none" strike="noStrike" cap="none" normalizeH="0" baseline="0" dirty="0">
              <a:ln>
                <a:noFill/>
              </a:ln>
              <a:solidFill>
                <a:srgbClr val="194F7E"/>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333333"/>
                </a:solidFill>
                <a:effectLst/>
                <a:latin typeface="Roboto Condensed"/>
              </a:rPr>
              <a:t>Written by Staff Writer    14 Mar, 2019 | 10:22 PM</a:t>
            </a:r>
            <a:endParaRPr kumimoji="0" lang="en-US" sz="1000" b="0" i="0" u="none" strike="noStrike" cap="none" normalizeH="0" baseline="0" dirty="0">
              <a:ln>
                <a:noFill/>
              </a:ln>
              <a:solidFill>
                <a:srgbClr val="333333"/>
              </a:solidFill>
              <a:effectLst/>
              <a:latin typeface="Helvetica Neue"/>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sz="1800" b="0" i="0" u="none" strike="noStrike" cap="none" normalizeH="0" baseline="0" dirty="0">
                <a:ln>
                  <a:noFill/>
                </a:ln>
                <a:solidFill>
                  <a:srgbClr val="333333"/>
                </a:solidFill>
                <a:effectLst/>
                <a:latin typeface="Helvetica Neue"/>
              </a:rPr>
              <a:t>Share: </a:t>
            </a:r>
            <a:r>
              <a:rPr kumimoji="0" lang="en-US" sz="1000" b="0" i="0" u="none" strike="noStrike" cap="none" normalizeH="0" baseline="0" dirty="0">
                <a:ln>
                  <a:noFill/>
                </a:ln>
                <a:solidFill>
                  <a:srgbClr val="333333"/>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sz="1800" b="0" i="0" u="none" strike="noStrike" cap="none" normalizeH="0" baseline="0" dirty="0">
                <a:ln>
                  <a:noFill/>
                </a:ln>
                <a:solidFill>
                  <a:srgbClr val="FFFFFF"/>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900" b="0" i="0" u="none" strike="noStrike" cap="none" normalizeH="0" baseline="0" dirty="0">
                <a:ln>
                  <a:noFill/>
                </a:ln>
                <a:solidFill>
                  <a:srgbClr val="333333"/>
                </a:solidFill>
                <a:effectLst/>
                <a:latin typeface="Roboto Condensed"/>
              </a:rPr>
              <a:t>COLOMBO (News 1st): Today (March 14) was the second day of the 2019 Budget Committee Stage Debate. During the debate on the expenditure heads of the ministries that come under the Prime Minister, MP </a:t>
            </a:r>
            <a:r>
              <a:rPr kumimoji="0" lang="en-US" sz="1900" b="0" i="0" u="none" strike="noStrike" cap="none" normalizeH="0" baseline="0" dirty="0" err="1">
                <a:ln>
                  <a:noFill/>
                </a:ln>
                <a:solidFill>
                  <a:srgbClr val="333333"/>
                </a:solidFill>
                <a:effectLst/>
                <a:latin typeface="Roboto Condensed"/>
              </a:rPr>
              <a:t>Vasudewa</a:t>
            </a:r>
            <a:r>
              <a:rPr kumimoji="0" lang="en-US" sz="1900" b="0" i="0" u="none" strike="noStrike" cap="none" normalizeH="0" baseline="0" dirty="0">
                <a:ln>
                  <a:noFill/>
                </a:ln>
                <a:solidFill>
                  <a:srgbClr val="333333"/>
                </a:solidFill>
                <a:effectLst/>
                <a:latin typeface="Roboto Condensed"/>
              </a:rPr>
              <a:t> </a:t>
            </a:r>
            <a:r>
              <a:rPr kumimoji="0" lang="en-US" sz="1900" b="0" i="0" u="none" strike="noStrike" cap="none" normalizeH="0" baseline="0" dirty="0" err="1">
                <a:ln>
                  <a:noFill/>
                </a:ln>
                <a:solidFill>
                  <a:srgbClr val="333333"/>
                </a:solidFill>
                <a:effectLst/>
                <a:latin typeface="Roboto Condensed"/>
              </a:rPr>
              <a:t>Nanayakkara</a:t>
            </a:r>
            <a:r>
              <a:rPr kumimoji="0" lang="en-US" sz="1900" b="0" i="0" u="none" strike="noStrike" cap="none" normalizeH="0" baseline="0" dirty="0">
                <a:ln>
                  <a:noFill/>
                </a:ln>
                <a:solidFill>
                  <a:srgbClr val="333333"/>
                </a:solidFill>
                <a:effectLst/>
                <a:latin typeface="Roboto Condensed"/>
              </a:rPr>
              <a:t> asked 22 explosive questions from the Prime Minister.</a:t>
            </a: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9038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021974" cy="21220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hrysanthemum flower imag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107" y="1"/>
            <a:ext cx="2013490" cy="202706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d imag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8909" y="2066944"/>
            <a:ext cx="2223251" cy="22232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chrysanthemum flower imag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1730" y="1"/>
            <a:ext cx="3025468" cy="202706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chrysanthemum flower image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59554"/>
            <a:ext cx="3130001" cy="234750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chrysanthemum flower images">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3134" y="2031518"/>
            <a:ext cx="3040574" cy="228043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chrysanthemum flower images">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22160" y="4316402"/>
            <a:ext cx="3475493" cy="260274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chrysanthemum flower images">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27360" y="2053691"/>
            <a:ext cx="3464639" cy="223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rysanthemum">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23" y="4316403"/>
            <a:ext cx="2549523" cy="25495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hrysanthemum">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30331" y="13780"/>
            <a:ext cx="2576336" cy="1929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23382" y="4316402"/>
            <a:ext cx="2610249" cy="26102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hrysanthemum">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91112" y="4316402"/>
            <a:ext cx="2816086" cy="249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3474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5755935" cy="769441"/>
          </a:xfrm>
          <a:prstGeom prst="rect">
            <a:avLst/>
          </a:prstGeom>
          <a:noFill/>
        </p:spPr>
        <p:txBody>
          <a:bodyPr wrap="none" rtlCol="0">
            <a:spAutoFit/>
          </a:bodyPr>
          <a:lstStyle/>
          <a:p>
            <a:r>
              <a:rPr lang="en-US" sz="4400" dirty="0"/>
              <a:t>Innovation in corruption</a:t>
            </a:r>
          </a:p>
        </p:txBody>
      </p:sp>
    </p:spTree>
    <p:extLst>
      <p:ext uri="{BB962C8B-B14F-4D97-AF65-F5344CB8AC3E}">
        <p14:creationId xmlns:p14="http://schemas.microsoft.com/office/powerpoint/2010/main" val="281881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3346123"/>
            <a:ext cx="12192000" cy="17851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endParaRPr kumimoji="0" lang="en-US" sz="1800" b="0" i="0" u="none" strike="noStrike" cap="none" normalizeH="0" baseline="0" dirty="0">
              <a:ln>
                <a:noFill/>
              </a:ln>
              <a:solidFill>
                <a:srgbClr val="333333"/>
              </a:solidFill>
              <a:effectLst/>
              <a:latin typeface="Helvetica Neue"/>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sz="1800" b="0" i="0" u="none" strike="noStrike" cap="none" normalizeH="0" baseline="0" dirty="0">
                <a:ln>
                  <a:noFill/>
                </a:ln>
                <a:solidFill>
                  <a:srgbClr val="FFFFFF"/>
                </a:solidFill>
                <a:effectLst/>
                <a:latin typeface="Helvetica Neue"/>
              </a:rPr>
              <a:t> </a:t>
            </a:r>
            <a:r>
              <a:rPr kumimoji="0" lang="en-US" sz="2400" b="0" i="0" u="none" strike="noStrike" cap="none" normalizeH="0" baseline="0" dirty="0">
                <a:ln>
                  <a:noFill/>
                </a:ln>
                <a:solidFill>
                  <a:srgbClr val="333333"/>
                </a:solidFill>
                <a:effectLst/>
                <a:latin typeface="Roboto Condensed"/>
              </a:rPr>
              <a:t>Colombo (News1st): An event was held today (Jan 29) to launch the Corruption Perceptions Index (CPI) for 2018</a:t>
            </a:r>
            <a:r>
              <a:rPr kumimoji="0" lang="en-US" sz="2400" b="0" i="0" u="none" strike="noStrike" cap="none" normalizeH="0" dirty="0">
                <a:ln>
                  <a:noFill/>
                </a:ln>
                <a:solidFill>
                  <a:srgbClr val="333333"/>
                </a:solidFill>
                <a:effectLst/>
                <a:latin typeface="Roboto Condensed"/>
              </a:rPr>
              <a:t> </a:t>
            </a:r>
            <a:r>
              <a:rPr kumimoji="0" lang="en-US" sz="2400" b="0" i="0" u="none" strike="noStrike" cap="none" normalizeH="0" baseline="0" dirty="0">
                <a:ln>
                  <a:noFill/>
                </a:ln>
                <a:solidFill>
                  <a:srgbClr val="333333"/>
                </a:solidFill>
                <a:effectLst/>
                <a:latin typeface="Roboto Condensed"/>
              </a:rPr>
              <a:t>compiled by the global coalition against corruption and Transparency International.  </a:t>
            </a:r>
            <a:r>
              <a:rPr kumimoji="0" lang="en-US" sz="2400" b="1" i="0" u="none" strike="noStrike" cap="none" normalizeH="0" baseline="0" dirty="0">
                <a:ln>
                  <a:noFill/>
                </a:ln>
                <a:solidFill>
                  <a:srgbClr val="333333"/>
                </a:solidFill>
                <a:effectLst/>
                <a:latin typeface="Roboto Condensed"/>
              </a:rPr>
              <a:t>Sri Lanka has failed to show</a:t>
            </a:r>
            <a:r>
              <a:rPr kumimoji="0" lang="en-US" sz="2400" b="1" i="0" u="none" strike="noStrike" cap="none" normalizeH="0" dirty="0">
                <a:ln>
                  <a:noFill/>
                </a:ln>
                <a:solidFill>
                  <a:srgbClr val="333333"/>
                </a:solidFill>
                <a:effectLst/>
                <a:latin typeface="Roboto Condensed"/>
              </a:rPr>
              <a:t> </a:t>
            </a:r>
            <a:r>
              <a:rPr kumimoji="0" lang="en-US" sz="2400" b="1" i="0" u="none" strike="noStrike" cap="none" normalizeH="0" baseline="0" dirty="0">
                <a:ln>
                  <a:noFill/>
                </a:ln>
                <a:solidFill>
                  <a:srgbClr val="333333"/>
                </a:solidFill>
                <a:effectLst/>
                <a:latin typeface="Roboto Condensed"/>
              </a:rPr>
              <a:t>progress on the 2018 CPI, which evaluates the perceptions of public sector corruption.</a:t>
            </a:r>
            <a:endParaRPr kumimoji="0" lang="en-US" sz="2400" b="1" i="0" u="none" strike="noStrike" cap="none" normalizeH="0" baseline="0" dirty="0">
              <a:ln>
                <a:noFill/>
              </a:ln>
              <a:solidFill>
                <a:srgbClr val="333333"/>
              </a:solidFill>
              <a:effectLst/>
              <a:latin typeface="Helvetica Neue"/>
            </a:endParaRPr>
          </a:p>
        </p:txBody>
      </p:sp>
      <p:sp>
        <p:nvSpPr>
          <p:cNvPr id="2" name="TextBox 1"/>
          <p:cNvSpPr txBox="1"/>
          <p:nvPr/>
        </p:nvSpPr>
        <p:spPr>
          <a:xfrm>
            <a:off x="0" y="5288340"/>
            <a:ext cx="12192000" cy="1569660"/>
          </a:xfrm>
          <a:prstGeom prst="rect">
            <a:avLst/>
          </a:prstGeom>
          <a:noFill/>
        </p:spPr>
        <p:txBody>
          <a:bodyPr wrap="square" rtlCol="0">
            <a:spAutoFit/>
          </a:bodyPr>
          <a:lstStyle/>
          <a:p>
            <a:pPr lvl="0" eaLnBrk="0" fontAlgn="base" hangingPunct="0">
              <a:spcBef>
                <a:spcPct val="0"/>
              </a:spcBef>
              <a:spcAft>
                <a:spcPct val="0"/>
              </a:spcAft>
            </a:pPr>
            <a:r>
              <a:rPr lang="en-US" sz="2400" dirty="0">
                <a:solidFill>
                  <a:srgbClr val="333333"/>
                </a:solidFill>
                <a:latin typeface="Roboto Condensed"/>
              </a:rPr>
              <a:t>The 2018 Corruption Perceptions Index is computed using 13 surveys and expert assessments to measure public sector corruption in 180 countries and territories. Sri Lanka has scored 38 on the CPI 2018 retaining the same score from 2017. The scores are based on a scale of 0 – highly corrupt, to 100 – very clean.</a:t>
            </a:r>
            <a:endParaRPr lang="en-US" sz="2400" dirty="0">
              <a:solidFill>
                <a:srgbClr val="333333"/>
              </a:solidFill>
              <a:latin typeface="Helvetica Neue"/>
            </a:endParaRPr>
          </a:p>
        </p:txBody>
      </p:sp>
      <p:sp>
        <p:nvSpPr>
          <p:cNvPr id="5" name="TextBox 4"/>
          <p:cNvSpPr txBox="1"/>
          <p:nvPr/>
        </p:nvSpPr>
        <p:spPr>
          <a:xfrm>
            <a:off x="0" y="0"/>
            <a:ext cx="12192000" cy="1354217"/>
          </a:xfrm>
          <a:prstGeom prst="rect">
            <a:avLst/>
          </a:prstGeom>
          <a:noFill/>
        </p:spPr>
        <p:txBody>
          <a:bodyPr wrap="square" rtlCol="0">
            <a:spAutoFit/>
          </a:bodyPr>
          <a:lstStyle/>
          <a:p>
            <a:pPr lvl="0" eaLnBrk="0" fontAlgn="base" hangingPunct="0">
              <a:spcBef>
                <a:spcPct val="0"/>
              </a:spcBef>
              <a:spcAft>
                <a:spcPct val="0"/>
              </a:spcAft>
            </a:pPr>
            <a:r>
              <a:rPr lang="en-US" sz="3200" b="1" dirty="0">
                <a:solidFill>
                  <a:srgbClr val="194F7E"/>
                </a:solidFill>
                <a:latin typeface="Open Sans"/>
              </a:rPr>
              <a:t>Sri Lanka halfway between a flawed democracy and a hybrid regime</a:t>
            </a:r>
          </a:p>
          <a:p>
            <a:pPr lvl="0" eaLnBrk="0" fontAlgn="base" hangingPunct="0">
              <a:spcBef>
                <a:spcPct val="0"/>
              </a:spcBef>
              <a:spcAft>
                <a:spcPct val="0"/>
              </a:spcAft>
            </a:pPr>
            <a:r>
              <a:rPr lang="en-US" dirty="0">
                <a:solidFill>
                  <a:srgbClr val="333333"/>
                </a:solidFill>
                <a:latin typeface="Roboto Condensed"/>
              </a:rPr>
              <a:t>Written by Staff Writer    29 Jan, 2019 | 8:17 PM</a:t>
            </a:r>
          </a:p>
        </p:txBody>
      </p:sp>
      <p:sp>
        <p:nvSpPr>
          <p:cNvPr id="6" name="TextBox 5"/>
          <p:cNvSpPr txBox="1"/>
          <p:nvPr/>
        </p:nvSpPr>
        <p:spPr>
          <a:xfrm>
            <a:off x="0" y="1619351"/>
            <a:ext cx="12192000" cy="1569660"/>
          </a:xfrm>
          <a:prstGeom prst="rect">
            <a:avLst/>
          </a:prstGeom>
          <a:noFill/>
        </p:spPr>
        <p:txBody>
          <a:bodyPr wrap="square" rtlCol="0">
            <a:spAutoFit/>
          </a:bodyPr>
          <a:lstStyle/>
          <a:p>
            <a:r>
              <a:rPr lang="en-US" sz="2400" dirty="0">
                <a:solidFill>
                  <a:srgbClr val="545454"/>
                </a:solidFill>
                <a:latin typeface="arial" panose="020B0604020202020204" pitchFamily="34" charset="0"/>
              </a:rPr>
              <a:t>The </a:t>
            </a:r>
            <a:r>
              <a:rPr lang="en-US" sz="2400" b="1" dirty="0">
                <a:solidFill>
                  <a:srgbClr val="6A6A6A"/>
                </a:solidFill>
                <a:latin typeface="arial" panose="020B0604020202020204" pitchFamily="34" charset="0"/>
              </a:rPr>
              <a:t>Corruption</a:t>
            </a:r>
            <a:r>
              <a:rPr lang="en-US" sz="2400" dirty="0">
                <a:solidFill>
                  <a:srgbClr val="545454"/>
                </a:solidFill>
                <a:latin typeface="arial" panose="020B0604020202020204" pitchFamily="34" charset="0"/>
              </a:rPr>
              <a:t> Perceptions Index </a:t>
            </a:r>
            <a:r>
              <a:rPr lang="en-US" sz="2400" b="1" dirty="0">
                <a:solidFill>
                  <a:srgbClr val="6A6A6A"/>
                </a:solidFill>
                <a:latin typeface="arial" panose="020B0604020202020204" pitchFamily="34" charset="0"/>
              </a:rPr>
              <a:t>ranks</a:t>
            </a:r>
            <a:r>
              <a:rPr lang="en-US" sz="2400" dirty="0">
                <a:solidFill>
                  <a:srgbClr val="545454"/>
                </a:solidFill>
                <a:latin typeface="arial" panose="020B0604020202020204" pitchFamily="34" charset="0"/>
              </a:rPr>
              <a:t> countries and territories based on how corruption is perceived by the people.... This page provides the latest reported value for - </a:t>
            </a:r>
            <a:r>
              <a:rPr lang="en-US" sz="2400" b="1" dirty="0">
                <a:solidFill>
                  <a:srgbClr val="6A6A6A"/>
                </a:solidFill>
                <a:latin typeface="arial" panose="020B0604020202020204" pitchFamily="34" charset="0"/>
              </a:rPr>
              <a:t>Sri Lanka Corruption</a:t>
            </a:r>
            <a:r>
              <a:rPr lang="en-US" sz="2400" dirty="0">
                <a:solidFill>
                  <a:srgbClr val="545454"/>
                </a:solidFill>
                <a:latin typeface="arial" panose="020B0604020202020204" pitchFamily="34" charset="0"/>
              </a:rPr>
              <a:t> Rank ... to the 2018 </a:t>
            </a:r>
            <a:r>
              <a:rPr lang="en-US" sz="2400" b="1" dirty="0">
                <a:solidFill>
                  <a:srgbClr val="6A6A6A"/>
                </a:solidFill>
                <a:latin typeface="arial" panose="020B0604020202020204" pitchFamily="34" charset="0"/>
              </a:rPr>
              <a:t>Corruption</a:t>
            </a:r>
            <a:r>
              <a:rPr lang="en-US" sz="2400" dirty="0">
                <a:solidFill>
                  <a:srgbClr val="545454"/>
                </a:solidFill>
                <a:latin typeface="arial" panose="020B0604020202020204" pitchFamily="34" charset="0"/>
              </a:rPr>
              <a:t> Perceptions Index reported by Transparency </a:t>
            </a:r>
            <a:r>
              <a:rPr lang="en-US" sz="2400" b="1" dirty="0">
                <a:solidFill>
                  <a:srgbClr val="6A6A6A"/>
                </a:solidFill>
                <a:latin typeface="arial" panose="020B0604020202020204" pitchFamily="34" charset="0"/>
              </a:rPr>
              <a:t>International</a:t>
            </a:r>
            <a:r>
              <a:rPr lang="en-US" sz="2400" dirty="0">
                <a:solidFill>
                  <a:srgbClr val="545454"/>
                </a:solidFill>
                <a:latin typeface="arial" panose="020B0604020202020204" pitchFamily="34" charset="0"/>
              </a:rPr>
              <a:t>.</a:t>
            </a:r>
          </a:p>
        </p:txBody>
      </p:sp>
    </p:spTree>
    <p:extLst>
      <p:ext uri="{BB962C8B-B14F-4D97-AF65-F5344CB8AC3E}">
        <p14:creationId xmlns:p14="http://schemas.microsoft.com/office/powerpoint/2010/main" val="25008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67" y="1605171"/>
            <a:ext cx="12192000" cy="1200329"/>
          </a:xfrm>
          <a:prstGeom prst="rect">
            <a:avLst/>
          </a:prstGeom>
          <a:noFill/>
        </p:spPr>
        <p:txBody>
          <a:bodyPr wrap="square" rtlCol="0">
            <a:spAutoFit/>
          </a:bodyPr>
          <a:lstStyle/>
          <a:p>
            <a:pPr lvl="0" eaLnBrk="0" fontAlgn="base" hangingPunct="0">
              <a:spcBef>
                <a:spcPct val="0"/>
              </a:spcBef>
              <a:spcAft>
                <a:spcPct val="0"/>
              </a:spcAft>
            </a:pPr>
            <a:r>
              <a:rPr lang="en-US" sz="2400" dirty="0">
                <a:solidFill>
                  <a:srgbClr val="333333"/>
                </a:solidFill>
                <a:latin typeface="Roboto Condensed"/>
              </a:rPr>
              <a:t>Speaking to the media Executive Director of the Transparency International Sri Lanka </a:t>
            </a:r>
          </a:p>
          <a:p>
            <a:pPr lvl="0" eaLnBrk="0" fontAlgn="base" hangingPunct="0">
              <a:spcBef>
                <a:spcPct val="0"/>
              </a:spcBef>
              <a:spcAft>
                <a:spcPct val="0"/>
              </a:spcAft>
            </a:pPr>
            <a:r>
              <a:rPr lang="en-US" sz="2400" dirty="0">
                <a:solidFill>
                  <a:srgbClr val="333333"/>
                </a:solidFill>
                <a:latin typeface="Roboto Condensed"/>
              </a:rPr>
              <a:t>Asoka </a:t>
            </a:r>
            <a:r>
              <a:rPr lang="en-US" sz="2400" dirty="0" err="1">
                <a:solidFill>
                  <a:srgbClr val="333333"/>
                </a:solidFill>
                <a:latin typeface="Roboto Condensed"/>
              </a:rPr>
              <a:t>Obeysekere</a:t>
            </a:r>
            <a:r>
              <a:rPr lang="en-US" sz="2400" dirty="0">
                <a:solidFill>
                  <a:srgbClr val="333333"/>
                </a:solidFill>
                <a:latin typeface="Roboto Condensed"/>
              </a:rPr>
              <a:t> said that Sri Lanka falls between what would be classified as a </a:t>
            </a:r>
          </a:p>
          <a:p>
            <a:pPr lvl="0" eaLnBrk="0" fontAlgn="base" hangingPunct="0">
              <a:spcBef>
                <a:spcPct val="0"/>
              </a:spcBef>
              <a:spcAft>
                <a:spcPct val="0"/>
              </a:spcAft>
            </a:pPr>
            <a:r>
              <a:rPr lang="en-US" sz="2400" dirty="0">
                <a:solidFill>
                  <a:srgbClr val="333333"/>
                </a:solidFill>
                <a:latin typeface="Roboto Condensed"/>
              </a:rPr>
              <a:t>flawed democracy and a hybrid regime which has authoritarian tendencies.</a:t>
            </a:r>
            <a:endParaRPr lang="en-US" sz="2400" dirty="0"/>
          </a:p>
        </p:txBody>
      </p:sp>
      <p:sp>
        <p:nvSpPr>
          <p:cNvPr id="3" name="TextBox 2"/>
          <p:cNvSpPr txBox="1"/>
          <p:nvPr/>
        </p:nvSpPr>
        <p:spPr>
          <a:xfrm>
            <a:off x="0" y="3200401"/>
            <a:ext cx="12192000" cy="830997"/>
          </a:xfrm>
          <a:prstGeom prst="rect">
            <a:avLst/>
          </a:prstGeom>
          <a:noFill/>
        </p:spPr>
        <p:txBody>
          <a:bodyPr wrap="square" rtlCol="0">
            <a:spAutoFit/>
          </a:bodyPr>
          <a:lstStyle/>
          <a:p>
            <a:pPr lvl="0" eaLnBrk="0" fontAlgn="base" hangingPunct="0">
              <a:spcBef>
                <a:spcPct val="0"/>
              </a:spcBef>
              <a:spcAft>
                <a:spcPct val="0"/>
              </a:spcAft>
            </a:pPr>
            <a:r>
              <a:rPr lang="en-US" sz="2400" dirty="0">
                <a:solidFill>
                  <a:srgbClr val="333333"/>
                </a:solidFill>
                <a:latin typeface="Roboto Condensed"/>
              </a:rPr>
              <a:t>Denmark and New Zealand are ranked 1st and 2nd respectively with scores of 88 and 87, with Somalia coming in last at 180th with a score of 10.</a:t>
            </a:r>
            <a:endParaRPr lang="en-US" sz="2400" dirty="0">
              <a:latin typeface="Arial" panose="020B0604020202020204" pitchFamily="34" charset="0"/>
            </a:endParaRPr>
          </a:p>
        </p:txBody>
      </p:sp>
      <p:sp>
        <p:nvSpPr>
          <p:cNvPr id="4" name="TextBox 3"/>
          <p:cNvSpPr txBox="1"/>
          <p:nvPr/>
        </p:nvSpPr>
        <p:spPr>
          <a:xfrm>
            <a:off x="0" y="0"/>
            <a:ext cx="12158133" cy="1477328"/>
          </a:xfrm>
          <a:prstGeom prst="rect">
            <a:avLst/>
          </a:prstGeom>
          <a:noFill/>
        </p:spPr>
        <p:txBody>
          <a:bodyPr wrap="square" rtlCol="0">
            <a:spAutoFit/>
          </a:bodyPr>
          <a:lstStyle/>
          <a:p>
            <a:pPr lvl="0" eaLnBrk="0" fontAlgn="base" hangingPunct="0">
              <a:spcBef>
                <a:spcPct val="0"/>
              </a:spcBef>
              <a:spcAft>
                <a:spcPct val="0"/>
              </a:spcAft>
            </a:pPr>
            <a:r>
              <a:rPr lang="en-US" sz="2400" dirty="0">
                <a:solidFill>
                  <a:srgbClr val="333333"/>
                </a:solidFill>
                <a:latin typeface="Roboto Condensed"/>
              </a:rPr>
              <a:t>Sri Lanka is ranked 89th in the world and 3rd in South Asia, behind Bhutan at 25th and </a:t>
            </a:r>
          </a:p>
          <a:p>
            <a:pPr lvl="0" eaLnBrk="0" fontAlgn="base" hangingPunct="0">
              <a:spcBef>
                <a:spcPct val="0"/>
              </a:spcBef>
              <a:spcAft>
                <a:spcPct val="0"/>
              </a:spcAft>
            </a:pPr>
            <a:r>
              <a:rPr lang="en-US" sz="2400" dirty="0">
                <a:solidFill>
                  <a:srgbClr val="333333"/>
                </a:solidFill>
                <a:latin typeface="Roboto Condensed"/>
              </a:rPr>
              <a:t>India ranked 78th. Despite the anti-corruption mandate provided to the government, </a:t>
            </a:r>
          </a:p>
          <a:p>
            <a:pPr lvl="0" eaLnBrk="0" fontAlgn="base" hangingPunct="0">
              <a:spcBef>
                <a:spcPct val="0"/>
              </a:spcBef>
              <a:spcAft>
                <a:spcPct val="0"/>
              </a:spcAft>
            </a:pPr>
            <a:r>
              <a:rPr lang="en-US" sz="2400" dirty="0">
                <a:solidFill>
                  <a:srgbClr val="333333"/>
                </a:solidFill>
                <a:latin typeface="Roboto Condensed"/>
              </a:rPr>
              <a:t>Sri Lanka’s CPI score fluctuates between 36 and 38 since 2013.</a:t>
            </a:r>
            <a:endParaRPr lang="en-US" sz="2400" dirty="0">
              <a:solidFill>
                <a:srgbClr val="333333"/>
              </a:solidFill>
              <a:latin typeface="Helvetica Neue"/>
            </a:endParaRPr>
          </a:p>
          <a:p>
            <a:endParaRPr lang="en-US" dirty="0"/>
          </a:p>
        </p:txBody>
      </p:sp>
    </p:spTree>
    <p:extLst>
      <p:ext uri="{BB962C8B-B14F-4D97-AF65-F5344CB8AC3E}">
        <p14:creationId xmlns:p14="http://schemas.microsoft.com/office/powerpoint/2010/main" val="16114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271" y="941294"/>
            <a:ext cx="3259162" cy="369332"/>
          </a:xfrm>
          <a:prstGeom prst="rect">
            <a:avLst/>
          </a:prstGeom>
          <a:noFill/>
        </p:spPr>
        <p:txBody>
          <a:bodyPr wrap="none" rtlCol="0">
            <a:spAutoFit/>
          </a:bodyPr>
          <a:lstStyle/>
          <a:p>
            <a:r>
              <a:rPr lang="en-US" dirty="0"/>
              <a:t>Japanese age related innovation.</a:t>
            </a:r>
          </a:p>
        </p:txBody>
      </p:sp>
    </p:spTree>
    <p:extLst>
      <p:ext uri="{BB962C8B-B14F-4D97-AF65-F5344CB8AC3E}">
        <p14:creationId xmlns:p14="http://schemas.microsoft.com/office/powerpoint/2010/main" val="1599038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haping trees into forms of animals et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03067" y="5791201"/>
            <a:ext cx="2240870" cy="923330"/>
          </a:xfrm>
          <a:prstGeom prst="rect">
            <a:avLst/>
          </a:prstGeom>
          <a:noFill/>
        </p:spPr>
        <p:txBody>
          <a:bodyPr wrap="none" rtlCol="0">
            <a:spAutoFit/>
          </a:bodyPr>
          <a:lstStyle/>
          <a:p>
            <a:r>
              <a:rPr lang="en-US" sz="5400" dirty="0">
                <a:solidFill>
                  <a:srgbClr val="FFFF00"/>
                </a:solidFill>
              </a:rPr>
              <a:t>Topiary</a:t>
            </a:r>
          </a:p>
        </p:txBody>
      </p:sp>
    </p:spTree>
    <p:extLst>
      <p:ext uri="{BB962C8B-B14F-4D97-AF65-F5344CB8AC3E}">
        <p14:creationId xmlns:p14="http://schemas.microsoft.com/office/powerpoint/2010/main" val="315685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hrysanthemum flower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729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4232</TotalTime>
  <Words>2488</Words>
  <Application>Microsoft Office PowerPoint</Application>
  <PresentationFormat>Widescreen</PresentationFormat>
  <Paragraphs>358</Paragraphs>
  <Slides>73</Slides>
  <Notes>0</Notes>
  <HiddenSlides>0</HiddenSlides>
  <MMClips>0</MMClips>
  <ScaleCrop>false</ScaleCrop>
  <HeadingPairs>
    <vt:vector size="6" baseType="variant">
      <vt:variant>
        <vt:lpstr>Fonts Used</vt:lpstr>
      </vt:variant>
      <vt:variant>
        <vt:i4>30</vt:i4>
      </vt:variant>
      <vt:variant>
        <vt:lpstr>Theme</vt:lpstr>
      </vt:variant>
      <vt:variant>
        <vt:i4>1</vt:i4>
      </vt:variant>
      <vt:variant>
        <vt:lpstr>Slide Titles</vt:lpstr>
      </vt:variant>
      <vt:variant>
        <vt:i4>73</vt:i4>
      </vt:variant>
    </vt:vector>
  </HeadingPairs>
  <TitlesOfParts>
    <vt:vector size="104" baseType="lpstr">
      <vt:lpstr>-apple-system</vt:lpstr>
      <vt:lpstr>Arial</vt:lpstr>
      <vt:lpstr>Arial</vt:lpstr>
      <vt:lpstr>Blackadder ITC</vt:lpstr>
      <vt:lpstr>Bradley Hand ITC</vt:lpstr>
      <vt:lpstr>Britannic Bold</vt:lpstr>
      <vt:lpstr>Brush Script MT</vt:lpstr>
      <vt:lpstr>Calibri</vt:lpstr>
      <vt:lpstr>Calibri Light</vt:lpstr>
      <vt:lpstr>Chiller</vt:lpstr>
      <vt:lpstr>Crete Round</vt:lpstr>
      <vt:lpstr>Forte</vt:lpstr>
      <vt:lpstr>Freestyle Script</vt:lpstr>
      <vt:lpstr>Harlow Solid Italic</vt:lpstr>
      <vt:lpstr>helvetica neue</vt:lpstr>
      <vt:lpstr>helvetica neue</vt:lpstr>
      <vt:lpstr>Jokerman</vt:lpstr>
      <vt:lpstr>Linux Libertine</vt:lpstr>
      <vt:lpstr>Lucida Calligraphy</vt:lpstr>
      <vt:lpstr>Lucida Handwriting</vt:lpstr>
      <vt:lpstr>Matura MT Script Capitals</vt:lpstr>
      <vt:lpstr>Old English Text MT</vt:lpstr>
      <vt:lpstr>Open Sans</vt:lpstr>
      <vt:lpstr>PT Sans</vt:lpstr>
      <vt:lpstr>Rage Italic</vt:lpstr>
      <vt:lpstr>Roboto</vt:lpstr>
      <vt:lpstr>Roboto Condensed</vt:lpstr>
      <vt:lpstr>Verdana</vt:lpstr>
      <vt:lpstr>Vladimir Script</vt:lpstr>
      <vt:lpstr>Wide Latin</vt:lpstr>
      <vt:lpstr>Office Theme</vt:lpstr>
      <vt:lpstr>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dc:title>
  <dc:creator>Windows User</dc:creator>
  <cp:lastModifiedBy>IIHS-Student</cp:lastModifiedBy>
  <cp:revision>149</cp:revision>
  <dcterms:created xsi:type="dcterms:W3CDTF">2019-03-13T07:06:53Z</dcterms:created>
  <dcterms:modified xsi:type="dcterms:W3CDTF">2019-03-23T03:34:49Z</dcterms:modified>
</cp:coreProperties>
</file>