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7" r:id="rId1"/>
  </p:sldMasterIdLst>
  <p:sldIdLst>
    <p:sldId id="327" r:id="rId2"/>
    <p:sldId id="257" r:id="rId3"/>
    <p:sldId id="258" r:id="rId4"/>
    <p:sldId id="259" r:id="rId5"/>
    <p:sldId id="296" r:id="rId6"/>
    <p:sldId id="261" r:id="rId7"/>
    <p:sldId id="299" r:id="rId8"/>
    <p:sldId id="263" r:id="rId9"/>
    <p:sldId id="328" r:id="rId10"/>
    <p:sldId id="326" r:id="rId11"/>
    <p:sldId id="268" r:id="rId12"/>
    <p:sldId id="267" r:id="rId13"/>
    <p:sldId id="305" r:id="rId14"/>
    <p:sldId id="314" r:id="rId15"/>
    <p:sldId id="266" r:id="rId16"/>
    <p:sldId id="289" r:id="rId17"/>
    <p:sldId id="322" r:id="rId18"/>
    <p:sldId id="318" r:id="rId19"/>
    <p:sldId id="321" r:id="rId20"/>
    <p:sldId id="319" r:id="rId21"/>
    <p:sldId id="320" r:id="rId22"/>
    <p:sldId id="323" r:id="rId23"/>
    <p:sldId id="307" r:id="rId24"/>
    <p:sldId id="310" r:id="rId25"/>
    <p:sldId id="324" r:id="rId26"/>
    <p:sldId id="325" r:id="rId27"/>
    <p:sldId id="283" r:id="rId28"/>
    <p:sldId id="304" r:id="rId29"/>
    <p:sldId id="329" r:id="rId30"/>
    <p:sldId id="31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74" d="100"/>
          <a:sy n="74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FD3477-6065-4A9D-8338-064E52B6C115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8DAD8C-FC8B-43F4-B43A-CC654AED052C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Basic Nurses Training</a:t>
          </a:r>
          <a:endParaRPr lang="en-US" dirty="0"/>
        </a:p>
      </dgm:t>
    </dgm:pt>
    <dgm:pt modelId="{C03EFB2D-6872-44BA-8806-254827974297}" type="parTrans" cxnId="{54CC8E42-E185-470A-909C-EF02A3C1AA6A}">
      <dgm:prSet/>
      <dgm:spPr/>
      <dgm:t>
        <a:bodyPr/>
        <a:lstStyle/>
        <a:p>
          <a:endParaRPr lang="en-US"/>
        </a:p>
      </dgm:t>
    </dgm:pt>
    <dgm:pt modelId="{207E331B-2A82-4A6C-B060-A472811CF532}" type="sibTrans" cxnId="{54CC8E42-E185-470A-909C-EF02A3C1AA6A}">
      <dgm:prSet/>
      <dgm:spPr/>
      <dgm:t>
        <a:bodyPr/>
        <a:lstStyle/>
        <a:p>
          <a:endParaRPr lang="en-US"/>
        </a:p>
      </dgm:t>
    </dgm:pt>
    <dgm:pt modelId="{70B41D14-FE3E-49ED-AD7E-3A71B0FF2364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 smtClean="0"/>
            <a:t>Ministry of </a:t>
          </a:r>
          <a:r>
            <a:rPr lang="en-US" dirty="0" smtClean="0"/>
            <a:t>Health</a:t>
          </a:r>
          <a:endParaRPr lang="en-US" dirty="0" smtClean="0"/>
        </a:p>
        <a:p>
          <a:r>
            <a:rPr lang="en-US" dirty="0" smtClean="0"/>
            <a:t>90%</a:t>
          </a:r>
          <a:endParaRPr lang="en-US" dirty="0"/>
        </a:p>
      </dgm:t>
    </dgm:pt>
    <dgm:pt modelId="{63AB484A-97F7-44A9-A2C5-DE2C4A20674B}" type="parTrans" cxnId="{F30F2BA4-97F2-4148-89F7-8E667556A1D9}">
      <dgm:prSet/>
      <dgm:spPr/>
      <dgm:t>
        <a:bodyPr/>
        <a:lstStyle/>
        <a:p>
          <a:endParaRPr lang="en-US"/>
        </a:p>
      </dgm:t>
    </dgm:pt>
    <dgm:pt modelId="{B95C13BD-2EAE-47A8-81F7-03CD7B9D1144}" type="sibTrans" cxnId="{F30F2BA4-97F2-4148-89F7-8E667556A1D9}">
      <dgm:prSet/>
      <dgm:spPr/>
      <dgm:t>
        <a:bodyPr/>
        <a:lstStyle/>
        <a:p>
          <a:endParaRPr lang="en-US"/>
        </a:p>
      </dgm:t>
    </dgm:pt>
    <dgm:pt modelId="{B0AEA214-A648-450B-ABEE-CCAF64A5554C}">
      <dgm:prSet phldrT="[Text]"/>
      <dgm:spPr/>
      <dgm:t>
        <a:bodyPr/>
        <a:lstStyle/>
        <a:p>
          <a:r>
            <a:rPr lang="en-US" dirty="0" smtClean="0"/>
            <a:t>Private sector</a:t>
          </a:r>
        </a:p>
        <a:p>
          <a:endParaRPr lang="en-US" dirty="0"/>
        </a:p>
      </dgm:t>
    </dgm:pt>
    <dgm:pt modelId="{63D26265-0B77-4885-9F35-7D2588A5E90F}" type="parTrans" cxnId="{26F322FE-1D18-465B-B7E2-312570546A00}">
      <dgm:prSet/>
      <dgm:spPr/>
      <dgm:t>
        <a:bodyPr/>
        <a:lstStyle/>
        <a:p>
          <a:endParaRPr lang="en-US"/>
        </a:p>
      </dgm:t>
    </dgm:pt>
    <dgm:pt modelId="{E3A112C8-5C46-445F-98FB-167FC1F529F4}" type="sibTrans" cxnId="{26F322FE-1D18-465B-B7E2-312570546A00}">
      <dgm:prSet/>
      <dgm:spPr/>
      <dgm:t>
        <a:bodyPr/>
        <a:lstStyle/>
        <a:p>
          <a:endParaRPr lang="en-US"/>
        </a:p>
      </dgm:t>
    </dgm:pt>
    <dgm:pt modelId="{397E2DC7-1EF7-405C-8295-F50D9B2DF4FD}">
      <dgm:prSet phldrT="[Text]"/>
      <dgm:spPr/>
      <dgm:t>
        <a:bodyPr/>
        <a:lstStyle/>
        <a:p>
          <a:r>
            <a:rPr lang="en-US" dirty="0" smtClean="0"/>
            <a:t>State Universities</a:t>
          </a:r>
        </a:p>
        <a:p>
          <a:endParaRPr lang="en-US" dirty="0"/>
        </a:p>
      </dgm:t>
    </dgm:pt>
    <dgm:pt modelId="{57370EDE-8153-4F92-AE08-648784B86BAB}" type="parTrans" cxnId="{F225B7C1-3E8D-442D-93B9-EC3248C30879}">
      <dgm:prSet/>
      <dgm:spPr/>
      <dgm:t>
        <a:bodyPr/>
        <a:lstStyle/>
        <a:p>
          <a:endParaRPr lang="en-US"/>
        </a:p>
      </dgm:t>
    </dgm:pt>
    <dgm:pt modelId="{C7A70D81-D78E-4A67-B972-8F433E699CAE}" type="sibTrans" cxnId="{F225B7C1-3E8D-442D-93B9-EC3248C30879}">
      <dgm:prSet/>
      <dgm:spPr/>
      <dgm:t>
        <a:bodyPr/>
        <a:lstStyle/>
        <a:p>
          <a:endParaRPr lang="en-US"/>
        </a:p>
      </dgm:t>
    </dgm:pt>
    <dgm:pt modelId="{435F8B9A-75AE-4A05-A2F5-F0FB8ABDE546}" type="pres">
      <dgm:prSet presAssocID="{E1FD3477-6065-4A9D-8338-064E52B6C11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AC1A6B-DF38-4CCB-B5FE-38A7F3BA1F5A}" type="pres">
      <dgm:prSet presAssocID="{718DAD8C-FC8B-43F4-B43A-CC654AED052C}" presName="centerShape" presStyleLbl="node0" presStyleIdx="0" presStyleCnt="1"/>
      <dgm:spPr/>
      <dgm:t>
        <a:bodyPr/>
        <a:lstStyle/>
        <a:p>
          <a:endParaRPr lang="en-US"/>
        </a:p>
      </dgm:t>
    </dgm:pt>
    <dgm:pt modelId="{7087226E-A896-4316-A31A-14B5BC001974}" type="pres">
      <dgm:prSet presAssocID="{63AB484A-97F7-44A9-A2C5-DE2C4A20674B}" presName="parTrans" presStyleLbl="sibTrans2D1" presStyleIdx="0" presStyleCnt="3"/>
      <dgm:spPr/>
      <dgm:t>
        <a:bodyPr/>
        <a:lstStyle/>
        <a:p>
          <a:endParaRPr lang="en-US"/>
        </a:p>
      </dgm:t>
    </dgm:pt>
    <dgm:pt modelId="{B1FA8EA3-38AD-49A1-B6DB-5D8BF5457518}" type="pres">
      <dgm:prSet presAssocID="{63AB484A-97F7-44A9-A2C5-DE2C4A20674B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EE72FFF8-A946-4426-96AD-78D4AA152999}" type="pres">
      <dgm:prSet presAssocID="{70B41D14-FE3E-49ED-AD7E-3A71B0FF236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E99769-634D-4CDA-8B54-C4EA623A410A}" type="pres">
      <dgm:prSet presAssocID="{63D26265-0B77-4885-9F35-7D2588A5E90F}" presName="parTrans" presStyleLbl="sibTrans2D1" presStyleIdx="1" presStyleCnt="3"/>
      <dgm:spPr/>
      <dgm:t>
        <a:bodyPr/>
        <a:lstStyle/>
        <a:p>
          <a:endParaRPr lang="en-US"/>
        </a:p>
      </dgm:t>
    </dgm:pt>
    <dgm:pt modelId="{6082FFF6-24F3-4900-B5DA-64A258C2AA60}" type="pres">
      <dgm:prSet presAssocID="{63D26265-0B77-4885-9F35-7D2588A5E90F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CBA646F5-E707-45CA-89F4-21D2A745EC36}" type="pres">
      <dgm:prSet presAssocID="{B0AEA214-A648-450B-ABEE-CCAF64A5554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DABDBE-7389-4803-AC27-E8C571DC8677}" type="pres">
      <dgm:prSet presAssocID="{57370EDE-8153-4F92-AE08-648784B86BAB}" presName="parTrans" presStyleLbl="sibTrans2D1" presStyleIdx="2" presStyleCnt="3"/>
      <dgm:spPr/>
      <dgm:t>
        <a:bodyPr/>
        <a:lstStyle/>
        <a:p>
          <a:endParaRPr lang="en-US"/>
        </a:p>
      </dgm:t>
    </dgm:pt>
    <dgm:pt modelId="{19C2900D-2601-4C87-9689-345FB4FE8A25}" type="pres">
      <dgm:prSet presAssocID="{57370EDE-8153-4F92-AE08-648784B86BAB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1B179476-EEE8-415B-9E7C-D101F0ED82D9}" type="pres">
      <dgm:prSet presAssocID="{397E2DC7-1EF7-405C-8295-F50D9B2DF4F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FFE73BF-B42A-4826-AFDE-E673A41C9A6C}" type="presOf" srcId="{718DAD8C-FC8B-43F4-B43A-CC654AED052C}" destId="{8AAC1A6B-DF38-4CCB-B5FE-38A7F3BA1F5A}" srcOrd="0" destOrd="0" presId="urn:microsoft.com/office/officeart/2005/8/layout/radial5"/>
    <dgm:cxn modelId="{F30F2BA4-97F2-4148-89F7-8E667556A1D9}" srcId="{718DAD8C-FC8B-43F4-B43A-CC654AED052C}" destId="{70B41D14-FE3E-49ED-AD7E-3A71B0FF2364}" srcOrd="0" destOrd="0" parTransId="{63AB484A-97F7-44A9-A2C5-DE2C4A20674B}" sibTransId="{B95C13BD-2EAE-47A8-81F7-03CD7B9D1144}"/>
    <dgm:cxn modelId="{BA6E861C-534B-474E-9167-2C60F6482ACD}" type="presOf" srcId="{57370EDE-8153-4F92-AE08-648784B86BAB}" destId="{47DABDBE-7389-4803-AC27-E8C571DC8677}" srcOrd="0" destOrd="0" presId="urn:microsoft.com/office/officeart/2005/8/layout/radial5"/>
    <dgm:cxn modelId="{54CC8E42-E185-470A-909C-EF02A3C1AA6A}" srcId="{E1FD3477-6065-4A9D-8338-064E52B6C115}" destId="{718DAD8C-FC8B-43F4-B43A-CC654AED052C}" srcOrd="0" destOrd="0" parTransId="{C03EFB2D-6872-44BA-8806-254827974297}" sibTransId="{207E331B-2A82-4A6C-B060-A472811CF532}"/>
    <dgm:cxn modelId="{F225B7C1-3E8D-442D-93B9-EC3248C30879}" srcId="{718DAD8C-FC8B-43F4-B43A-CC654AED052C}" destId="{397E2DC7-1EF7-405C-8295-F50D9B2DF4FD}" srcOrd="2" destOrd="0" parTransId="{57370EDE-8153-4F92-AE08-648784B86BAB}" sibTransId="{C7A70D81-D78E-4A67-B972-8F433E699CAE}"/>
    <dgm:cxn modelId="{5FE36D2F-8291-49A0-96A1-45763AEAC458}" type="presOf" srcId="{63D26265-0B77-4885-9F35-7D2588A5E90F}" destId="{29E99769-634D-4CDA-8B54-C4EA623A410A}" srcOrd="0" destOrd="0" presId="urn:microsoft.com/office/officeart/2005/8/layout/radial5"/>
    <dgm:cxn modelId="{6E5CCE29-6F43-481A-82AC-EFAA558E15E9}" type="presOf" srcId="{E1FD3477-6065-4A9D-8338-064E52B6C115}" destId="{435F8B9A-75AE-4A05-A2F5-F0FB8ABDE546}" srcOrd="0" destOrd="0" presId="urn:microsoft.com/office/officeart/2005/8/layout/radial5"/>
    <dgm:cxn modelId="{A922C5B2-D54B-4A58-A5DD-CC43185AD91C}" type="presOf" srcId="{70B41D14-FE3E-49ED-AD7E-3A71B0FF2364}" destId="{EE72FFF8-A946-4426-96AD-78D4AA152999}" srcOrd="0" destOrd="0" presId="urn:microsoft.com/office/officeart/2005/8/layout/radial5"/>
    <dgm:cxn modelId="{E2583C92-3A3A-4435-A451-2E4499E940D5}" type="presOf" srcId="{63AB484A-97F7-44A9-A2C5-DE2C4A20674B}" destId="{7087226E-A896-4316-A31A-14B5BC001974}" srcOrd="0" destOrd="0" presId="urn:microsoft.com/office/officeart/2005/8/layout/radial5"/>
    <dgm:cxn modelId="{C43FBD33-4AAF-4D6D-88D2-B8F1F2890165}" type="presOf" srcId="{63D26265-0B77-4885-9F35-7D2588A5E90F}" destId="{6082FFF6-24F3-4900-B5DA-64A258C2AA60}" srcOrd="1" destOrd="0" presId="urn:microsoft.com/office/officeart/2005/8/layout/radial5"/>
    <dgm:cxn modelId="{7FEAF709-C91A-411C-8511-3DF10EDBEB49}" type="presOf" srcId="{57370EDE-8153-4F92-AE08-648784B86BAB}" destId="{19C2900D-2601-4C87-9689-345FB4FE8A25}" srcOrd="1" destOrd="0" presId="urn:microsoft.com/office/officeart/2005/8/layout/radial5"/>
    <dgm:cxn modelId="{26F322FE-1D18-465B-B7E2-312570546A00}" srcId="{718DAD8C-FC8B-43F4-B43A-CC654AED052C}" destId="{B0AEA214-A648-450B-ABEE-CCAF64A5554C}" srcOrd="1" destOrd="0" parTransId="{63D26265-0B77-4885-9F35-7D2588A5E90F}" sibTransId="{E3A112C8-5C46-445F-98FB-167FC1F529F4}"/>
    <dgm:cxn modelId="{C46B540D-340E-467E-94AE-53BCE657EE78}" type="presOf" srcId="{63AB484A-97F7-44A9-A2C5-DE2C4A20674B}" destId="{B1FA8EA3-38AD-49A1-B6DB-5D8BF5457518}" srcOrd="1" destOrd="0" presId="urn:microsoft.com/office/officeart/2005/8/layout/radial5"/>
    <dgm:cxn modelId="{AC44566F-1182-48E1-9257-DE98CDFDCA8D}" type="presOf" srcId="{B0AEA214-A648-450B-ABEE-CCAF64A5554C}" destId="{CBA646F5-E707-45CA-89F4-21D2A745EC36}" srcOrd="0" destOrd="0" presId="urn:microsoft.com/office/officeart/2005/8/layout/radial5"/>
    <dgm:cxn modelId="{AC567006-BF2A-456A-AB72-F08C9A851689}" type="presOf" srcId="{397E2DC7-1EF7-405C-8295-F50D9B2DF4FD}" destId="{1B179476-EEE8-415B-9E7C-D101F0ED82D9}" srcOrd="0" destOrd="0" presId="urn:microsoft.com/office/officeart/2005/8/layout/radial5"/>
    <dgm:cxn modelId="{7EF38F43-7530-4330-936C-DEE23B225F42}" type="presParOf" srcId="{435F8B9A-75AE-4A05-A2F5-F0FB8ABDE546}" destId="{8AAC1A6B-DF38-4CCB-B5FE-38A7F3BA1F5A}" srcOrd="0" destOrd="0" presId="urn:microsoft.com/office/officeart/2005/8/layout/radial5"/>
    <dgm:cxn modelId="{198519AC-CF7E-4766-8EE3-63B7D92A97D9}" type="presParOf" srcId="{435F8B9A-75AE-4A05-A2F5-F0FB8ABDE546}" destId="{7087226E-A896-4316-A31A-14B5BC001974}" srcOrd="1" destOrd="0" presId="urn:microsoft.com/office/officeart/2005/8/layout/radial5"/>
    <dgm:cxn modelId="{D53CC714-CB2D-4A2F-A1D3-1765582E4E63}" type="presParOf" srcId="{7087226E-A896-4316-A31A-14B5BC001974}" destId="{B1FA8EA3-38AD-49A1-B6DB-5D8BF5457518}" srcOrd="0" destOrd="0" presId="urn:microsoft.com/office/officeart/2005/8/layout/radial5"/>
    <dgm:cxn modelId="{FC5AC6E5-95B7-4580-9A20-9C45E0DB68A1}" type="presParOf" srcId="{435F8B9A-75AE-4A05-A2F5-F0FB8ABDE546}" destId="{EE72FFF8-A946-4426-96AD-78D4AA152999}" srcOrd="2" destOrd="0" presId="urn:microsoft.com/office/officeart/2005/8/layout/radial5"/>
    <dgm:cxn modelId="{A4451376-9844-4938-82BF-49A049E9949F}" type="presParOf" srcId="{435F8B9A-75AE-4A05-A2F5-F0FB8ABDE546}" destId="{29E99769-634D-4CDA-8B54-C4EA623A410A}" srcOrd="3" destOrd="0" presId="urn:microsoft.com/office/officeart/2005/8/layout/radial5"/>
    <dgm:cxn modelId="{7284FE7B-159C-4A68-8BD2-D6C82387E849}" type="presParOf" srcId="{29E99769-634D-4CDA-8B54-C4EA623A410A}" destId="{6082FFF6-24F3-4900-B5DA-64A258C2AA60}" srcOrd="0" destOrd="0" presId="urn:microsoft.com/office/officeart/2005/8/layout/radial5"/>
    <dgm:cxn modelId="{17C1C6A9-AD57-4F4A-8915-7E0A139B8A0D}" type="presParOf" srcId="{435F8B9A-75AE-4A05-A2F5-F0FB8ABDE546}" destId="{CBA646F5-E707-45CA-89F4-21D2A745EC36}" srcOrd="4" destOrd="0" presId="urn:microsoft.com/office/officeart/2005/8/layout/radial5"/>
    <dgm:cxn modelId="{103FE211-CC36-4ACE-94E9-D136465E87E9}" type="presParOf" srcId="{435F8B9A-75AE-4A05-A2F5-F0FB8ABDE546}" destId="{47DABDBE-7389-4803-AC27-E8C571DC8677}" srcOrd="5" destOrd="0" presId="urn:microsoft.com/office/officeart/2005/8/layout/radial5"/>
    <dgm:cxn modelId="{7DF23BF6-5733-4CD7-BCB7-EE3CFAF10B17}" type="presParOf" srcId="{47DABDBE-7389-4803-AC27-E8C571DC8677}" destId="{19C2900D-2601-4C87-9689-345FB4FE8A25}" srcOrd="0" destOrd="0" presId="urn:microsoft.com/office/officeart/2005/8/layout/radial5"/>
    <dgm:cxn modelId="{585B5DB0-F5A0-49D6-BCFC-47B25D5E54A4}" type="presParOf" srcId="{435F8B9A-75AE-4A05-A2F5-F0FB8ABDE546}" destId="{1B179476-EEE8-415B-9E7C-D101F0ED82D9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5B7CF5-577E-4D00-A7E8-4AE132CB91C8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C8B22D-E092-49D3-B90F-56713319F55B}">
      <dgm:prSet phldrT="[Text]"/>
      <dgm:spPr/>
      <dgm:t>
        <a:bodyPr/>
        <a:lstStyle/>
        <a:p>
          <a:r>
            <a:rPr lang="en-US" dirty="0" smtClean="0"/>
            <a:t>CNE</a:t>
          </a:r>
          <a:endParaRPr lang="en-US" dirty="0"/>
        </a:p>
      </dgm:t>
    </dgm:pt>
    <dgm:pt modelId="{89A67E4F-1061-410E-A74A-9676D324A865}" type="parTrans" cxnId="{CA6A6A19-FB99-47ED-B0EF-862C95271F93}">
      <dgm:prSet/>
      <dgm:spPr/>
      <dgm:t>
        <a:bodyPr/>
        <a:lstStyle/>
        <a:p>
          <a:endParaRPr lang="en-US"/>
        </a:p>
      </dgm:t>
    </dgm:pt>
    <dgm:pt modelId="{01B049CC-F0DE-4553-BC41-CE071EDA8C56}" type="sibTrans" cxnId="{CA6A6A19-FB99-47ED-B0EF-862C95271F93}">
      <dgm:prSet/>
      <dgm:spPr/>
      <dgm:t>
        <a:bodyPr/>
        <a:lstStyle/>
        <a:p>
          <a:endParaRPr lang="en-US"/>
        </a:p>
      </dgm:t>
    </dgm:pt>
    <dgm:pt modelId="{45883EA2-4527-49D2-811B-57909F5592E7}">
      <dgm:prSet phldrT="[Text]" custT="1"/>
      <dgm:spPr/>
      <dgm:t>
        <a:bodyPr/>
        <a:lstStyle/>
        <a:p>
          <a:r>
            <a:rPr lang="en-US" sz="1400" dirty="0" smtClean="0"/>
            <a:t>Post basic, clinical specializations at PBS  </a:t>
          </a:r>
          <a:endParaRPr lang="en-US" sz="1400" dirty="0"/>
        </a:p>
      </dgm:t>
    </dgm:pt>
    <dgm:pt modelId="{A35E236E-14DE-4251-92FA-EA84B079F23C}" type="parTrans" cxnId="{D9EC0FF9-D4B2-4954-B959-CA04B57A2015}">
      <dgm:prSet/>
      <dgm:spPr/>
      <dgm:t>
        <a:bodyPr/>
        <a:lstStyle/>
        <a:p>
          <a:endParaRPr lang="en-US"/>
        </a:p>
      </dgm:t>
    </dgm:pt>
    <dgm:pt modelId="{E3CFDC23-5257-4B2B-8696-946E18CD3067}" type="sibTrans" cxnId="{D9EC0FF9-D4B2-4954-B959-CA04B57A2015}">
      <dgm:prSet/>
      <dgm:spPr/>
      <dgm:t>
        <a:bodyPr/>
        <a:lstStyle/>
        <a:p>
          <a:endParaRPr lang="en-US"/>
        </a:p>
      </dgm:t>
    </dgm:pt>
    <dgm:pt modelId="{9485BE60-EFFC-456D-8E06-222435333F29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600" dirty="0" smtClean="0"/>
            <a:t>In- service education , hospital based </a:t>
          </a:r>
          <a:endParaRPr lang="en-US" sz="1600" dirty="0"/>
        </a:p>
      </dgm:t>
    </dgm:pt>
    <dgm:pt modelId="{B2E0EB15-D9C1-4E2B-B17F-989951415889}" type="parTrans" cxnId="{D982D439-A33A-4F31-BC2A-1C26E940C5AA}">
      <dgm:prSet/>
      <dgm:spPr/>
      <dgm:t>
        <a:bodyPr/>
        <a:lstStyle/>
        <a:p>
          <a:endParaRPr lang="en-US"/>
        </a:p>
      </dgm:t>
    </dgm:pt>
    <dgm:pt modelId="{6E1AF62E-58CB-445E-8C47-8DCD1D7A6F8B}" type="sibTrans" cxnId="{D982D439-A33A-4F31-BC2A-1C26E940C5AA}">
      <dgm:prSet/>
      <dgm:spPr/>
      <dgm:t>
        <a:bodyPr/>
        <a:lstStyle/>
        <a:p>
          <a:endParaRPr lang="en-US"/>
        </a:p>
      </dgm:t>
    </dgm:pt>
    <dgm:pt modelId="{606F8CF9-FE66-4515-93CC-64ADC5C01E59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600" dirty="0" smtClean="0"/>
            <a:t>Top – up bachelors and Masters in Nursing </a:t>
          </a:r>
          <a:r>
            <a:rPr lang="en-US" sz="1600" dirty="0" err="1" smtClean="0"/>
            <a:t>programmes</a:t>
          </a:r>
          <a:r>
            <a:rPr lang="en-US" sz="1600" dirty="0" smtClean="0"/>
            <a:t> </a:t>
          </a:r>
          <a:endParaRPr lang="en-US" sz="1600" dirty="0"/>
        </a:p>
      </dgm:t>
    </dgm:pt>
    <dgm:pt modelId="{78DE3F83-4CAA-4E9C-B491-CEC7FDBF45A8}" type="parTrans" cxnId="{0AE5E8A1-56DD-4E9A-B5E1-9CBC302C0856}">
      <dgm:prSet/>
      <dgm:spPr/>
      <dgm:t>
        <a:bodyPr/>
        <a:lstStyle/>
        <a:p>
          <a:endParaRPr lang="en-US"/>
        </a:p>
      </dgm:t>
    </dgm:pt>
    <dgm:pt modelId="{38E2EF03-4369-44C2-84B6-2BEA01B6EE52}" type="sibTrans" cxnId="{0AE5E8A1-56DD-4E9A-B5E1-9CBC302C0856}">
      <dgm:prSet/>
      <dgm:spPr/>
      <dgm:t>
        <a:bodyPr/>
        <a:lstStyle/>
        <a:p>
          <a:endParaRPr lang="en-US"/>
        </a:p>
      </dgm:t>
    </dgm:pt>
    <dgm:pt modelId="{3AECD68D-192F-445B-94A0-E011C12D85DE}">
      <dgm:prSet phldrT="[Text]" custT="1"/>
      <dgm:spPr/>
      <dgm:t>
        <a:bodyPr/>
        <a:lstStyle/>
        <a:p>
          <a:r>
            <a:rPr lang="en-US" sz="1400" dirty="0" smtClean="0"/>
            <a:t>Conferences and workshops </a:t>
          </a:r>
          <a:endParaRPr lang="en-US" sz="1400" dirty="0"/>
        </a:p>
      </dgm:t>
    </dgm:pt>
    <dgm:pt modelId="{BE1FCEBB-694A-4EE2-B492-80B68720CDE6}" type="parTrans" cxnId="{2F00CFAA-0F19-43CC-A023-9C62B6BD0E96}">
      <dgm:prSet/>
      <dgm:spPr/>
      <dgm:t>
        <a:bodyPr/>
        <a:lstStyle/>
        <a:p>
          <a:endParaRPr lang="en-US"/>
        </a:p>
      </dgm:t>
    </dgm:pt>
    <dgm:pt modelId="{CCC4FBB4-A1A5-428F-A0F9-273855DF9702}" type="sibTrans" cxnId="{2F00CFAA-0F19-43CC-A023-9C62B6BD0E96}">
      <dgm:prSet/>
      <dgm:spPr/>
      <dgm:t>
        <a:bodyPr/>
        <a:lstStyle/>
        <a:p>
          <a:endParaRPr lang="en-US"/>
        </a:p>
      </dgm:t>
    </dgm:pt>
    <dgm:pt modelId="{2AD17F87-83CE-44A5-81E7-DFC21C0B1C99}" type="pres">
      <dgm:prSet presAssocID="{3B5B7CF5-577E-4D00-A7E8-4AE132CB91C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352387-79DC-4FF8-924E-D110002D4CFF}" type="pres">
      <dgm:prSet presAssocID="{B5C8B22D-E092-49D3-B90F-56713319F55B}" presName="centerShape" presStyleLbl="node0" presStyleIdx="0" presStyleCnt="1"/>
      <dgm:spPr/>
      <dgm:t>
        <a:bodyPr/>
        <a:lstStyle/>
        <a:p>
          <a:endParaRPr lang="en-US"/>
        </a:p>
      </dgm:t>
    </dgm:pt>
    <dgm:pt modelId="{C8D58362-1F88-4E84-9EA6-62B47CD41F5D}" type="pres">
      <dgm:prSet presAssocID="{A35E236E-14DE-4251-92FA-EA84B079F23C}" presName="parTrans" presStyleLbl="sibTrans2D1" presStyleIdx="0" presStyleCnt="4"/>
      <dgm:spPr/>
      <dgm:t>
        <a:bodyPr/>
        <a:lstStyle/>
        <a:p>
          <a:endParaRPr lang="en-US"/>
        </a:p>
      </dgm:t>
    </dgm:pt>
    <dgm:pt modelId="{57434721-4F7A-4D3C-8F62-F93717001954}" type="pres">
      <dgm:prSet presAssocID="{A35E236E-14DE-4251-92FA-EA84B079F23C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82CB654-2CBA-4F62-ABD1-DF2AAFFDA957}" type="pres">
      <dgm:prSet presAssocID="{45883EA2-4527-49D2-811B-57909F5592E7}" presName="node" presStyleLbl="node1" presStyleIdx="0" presStyleCnt="4" custScaleX="137821" custScaleY="1378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3E53CC-0454-4650-A54F-C65165749A7D}" type="pres">
      <dgm:prSet presAssocID="{B2E0EB15-D9C1-4E2B-B17F-989951415889}" presName="parTrans" presStyleLbl="sibTrans2D1" presStyleIdx="1" presStyleCnt="4"/>
      <dgm:spPr/>
      <dgm:t>
        <a:bodyPr/>
        <a:lstStyle/>
        <a:p>
          <a:endParaRPr lang="en-US"/>
        </a:p>
      </dgm:t>
    </dgm:pt>
    <dgm:pt modelId="{D72DF94E-CA88-4464-B4B6-DDCDB691B79A}" type="pres">
      <dgm:prSet presAssocID="{B2E0EB15-D9C1-4E2B-B17F-989951415889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D71E9DDE-738D-420C-9FA8-09038CA0CCE7}" type="pres">
      <dgm:prSet presAssocID="{9485BE60-EFFC-456D-8E06-222435333F29}" presName="node" presStyleLbl="node1" presStyleIdx="1" presStyleCnt="4" custScaleX="137821" custScaleY="1378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A5C723-9C9F-4172-B187-498DB4FE2CDD}" type="pres">
      <dgm:prSet presAssocID="{78DE3F83-4CAA-4E9C-B491-CEC7FDBF45A8}" presName="parTrans" presStyleLbl="sibTrans2D1" presStyleIdx="2" presStyleCnt="4"/>
      <dgm:spPr/>
      <dgm:t>
        <a:bodyPr/>
        <a:lstStyle/>
        <a:p>
          <a:endParaRPr lang="en-US"/>
        </a:p>
      </dgm:t>
    </dgm:pt>
    <dgm:pt modelId="{968035F1-8FA2-4A5D-BCBF-AF65E900EDDD}" type="pres">
      <dgm:prSet presAssocID="{78DE3F83-4CAA-4E9C-B491-CEC7FDBF45A8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6429FA31-DAEC-40DC-8C1D-C9265A772C75}" type="pres">
      <dgm:prSet presAssocID="{606F8CF9-FE66-4515-93CC-64ADC5C01E59}" presName="node" presStyleLbl="node1" presStyleIdx="2" presStyleCnt="4" custScaleX="137821" custScaleY="1378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C947FF-0F17-4D62-BE80-E884584B4752}" type="pres">
      <dgm:prSet presAssocID="{BE1FCEBB-694A-4EE2-B492-80B68720CDE6}" presName="parTrans" presStyleLbl="sibTrans2D1" presStyleIdx="3" presStyleCnt="4"/>
      <dgm:spPr/>
      <dgm:t>
        <a:bodyPr/>
        <a:lstStyle/>
        <a:p>
          <a:endParaRPr lang="en-US"/>
        </a:p>
      </dgm:t>
    </dgm:pt>
    <dgm:pt modelId="{B9423A94-1EC2-4737-83B2-E196EC2BC8C7}" type="pres">
      <dgm:prSet presAssocID="{BE1FCEBB-694A-4EE2-B492-80B68720CDE6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2BEEBAFD-7806-4FE5-AAF3-7F13C6F690D3}" type="pres">
      <dgm:prSet presAssocID="{3AECD68D-192F-445B-94A0-E011C12D85DE}" presName="node" presStyleLbl="node1" presStyleIdx="3" presStyleCnt="4" custScaleX="137821" custScaleY="1378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BC5A9A-A3FA-42C4-9064-FFF081AA355C}" type="presOf" srcId="{BE1FCEBB-694A-4EE2-B492-80B68720CDE6}" destId="{B9423A94-1EC2-4737-83B2-E196EC2BC8C7}" srcOrd="1" destOrd="0" presId="urn:microsoft.com/office/officeart/2005/8/layout/radial5"/>
    <dgm:cxn modelId="{463B04F8-4023-4EAA-9FBD-B2BBF9521E3D}" type="presOf" srcId="{606F8CF9-FE66-4515-93CC-64ADC5C01E59}" destId="{6429FA31-DAEC-40DC-8C1D-C9265A772C75}" srcOrd="0" destOrd="0" presId="urn:microsoft.com/office/officeart/2005/8/layout/radial5"/>
    <dgm:cxn modelId="{E0282D5B-8A15-4296-B859-26F60F1BEAF7}" type="presOf" srcId="{A35E236E-14DE-4251-92FA-EA84B079F23C}" destId="{57434721-4F7A-4D3C-8F62-F93717001954}" srcOrd="1" destOrd="0" presId="urn:microsoft.com/office/officeart/2005/8/layout/radial5"/>
    <dgm:cxn modelId="{D982D439-A33A-4F31-BC2A-1C26E940C5AA}" srcId="{B5C8B22D-E092-49D3-B90F-56713319F55B}" destId="{9485BE60-EFFC-456D-8E06-222435333F29}" srcOrd="1" destOrd="0" parTransId="{B2E0EB15-D9C1-4E2B-B17F-989951415889}" sibTransId="{6E1AF62E-58CB-445E-8C47-8DCD1D7A6F8B}"/>
    <dgm:cxn modelId="{C84D863F-49C2-4496-A827-57861BB2C1C0}" type="presOf" srcId="{78DE3F83-4CAA-4E9C-B491-CEC7FDBF45A8}" destId="{0CA5C723-9C9F-4172-B187-498DB4FE2CDD}" srcOrd="0" destOrd="0" presId="urn:microsoft.com/office/officeart/2005/8/layout/radial5"/>
    <dgm:cxn modelId="{0087B355-E2AC-4035-AADA-C14D3ECDC8AD}" type="presOf" srcId="{3AECD68D-192F-445B-94A0-E011C12D85DE}" destId="{2BEEBAFD-7806-4FE5-AAF3-7F13C6F690D3}" srcOrd="0" destOrd="0" presId="urn:microsoft.com/office/officeart/2005/8/layout/radial5"/>
    <dgm:cxn modelId="{ABDA34B5-74F5-471C-AF6C-47572FE0FB1B}" type="presOf" srcId="{B5C8B22D-E092-49D3-B90F-56713319F55B}" destId="{66352387-79DC-4FF8-924E-D110002D4CFF}" srcOrd="0" destOrd="0" presId="urn:microsoft.com/office/officeart/2005/8/layout/radial5"/>
    <dgm:cxn modelId="{619D86AC-E3E7-42B4-BA9E-A56E9B08DD9F}" type="presOf" srcId="{B2E0EB15-D9C1-4E2B-B17F-989951415889}" destId="{D72DF94E-CA88-4464-B4B6-DDCDB691B79A}" srcOrd="1" destOrd="0" presId="urn:microsoft.com/office/officeart/2005/8/layout/radial5"/>
    <dgm:cxn modelId="{004282E1-861A-43A2-AD91-D8E2E67D07AE}" type="presOf" srcId="{3B5B7CF5-577E-4D00-A7E8-4AE132CB91C8}" destId="{2AD17F87-83CE-44A5-81E7-DFC21C0B1C99}" srcOrd="0" destOrd="0" presId="urn:microsoft.com/office/officeart/2005/8/layout/radial5"/>
    <dgm:cxn modelId="{072414B6-2743-4ED6-A407-9CE47DAEF368}" type="presOf" srcId="{BE1FCEBB-694A-4EE2-B492-80B68720CDE6}" destId="{0BC947FF-0F17-4D62-BE80-E884584B4752}" srcOrd="0" destOrd="0" presId="urn:microsoft.com/office/officeart/2005/8/layout/radial5"/>
    <dgm:cxn modelId="{0AE5E8A1-56DD-4E9A-B5E1-9CBC302C0856}" srcId="{B5C8B22D-E092-49D3-B90F-56713319F55B}" destId="{606F8CF9-FE66-4515-93CC-64ADC5C01E59}" srcOrd="2" destOrd="0" parTransId="{78DE3F83-4CAA-4E9C-B491-CEC7FDBF45A8}" sibTransId="{38E2EF03-4369-44C2-84B6-2BEA01B6EE52}"/>
    <dgm:cxn modelId="{92D77E97-09E9-4707-B4D1-5E21EEBB849D}" type="presOf" srcId="{45883EA2-4527-49D2-811B-57909F5592E7}" destId="{B82CB654-2CBA-4F62-ABD1-DF2AAFFDA957}" srcOrd="0" destOrd="0" presId="urn:microsoft.com/office/officeart/2005/8/layout/radial5"/>
    <dgm:cxn modelId="{2F00CFAA-0F19-43CC-A023-9C62B6BD0E96}" srcId="{B5C8B22D-E092-49D3-B90F-56713319F55B}" destId="{3AECD68D-192F-445B-94A0-E011C12D85DE}" srcOrd="3" destOrd="0" parTransId="{BE1FCEBB-694A-4EE2-B492-80B68720CDE6}" sibTransId="{CCC4FBB4-A1A5-428F-A0F9-273855DF9702}"/>
    <dgm:cxn modelId="{A712CA92-6173-4257-BA0D-C6ED0A10FBE8}" type="presOf" srcId="{B2E0EB15-D9C1-4E2B-B17F-989951415889}" destId="{273E53CC-0454-4650-A54F-C65165749A7D}" srcOrd="0" destOrd="0" presId="urn:microsoft.com/office/officeart/2005/8/layout/radial5"/>
    <dgm:cxn modelId="{D9EC0FF9-D4B2-4954-B959-CA04B57A2015}" srcId="{B5C8B22D-E092-49D3-B90F-56713319F55B}" destId="{45883EA2-4527-49D2-811B-57909F5592E7}" srcOrd="0" destOrd="0" parTransId="{A35E236E-14DE-4251-92FA-EA84B079F23C}" sibTransId="{E3CFDC23-5257-4B2B-8696-946E18CD3067}"/>
    <dgm:cxn modelId="{F0BE5B54-C050-4F47-92CD-4508E2BDF44C}" type="presOf" srcId="{78DE3F83-4CAA-4E9C-B491-CEC7FDBF45A8}" destId="{968035F1-8FA2-4A5D-BCBF-AF65E900EDDD}" srcOrd="1" destOrd="0" presId="urn:microsoft.com/office/officeart/2005/8/layout/radial5"/>
    <dgm:cxn modelId="{1D4FC252-AE09-44D1-825F-B08B4C86859F}" type="presOf" srcId="{A35E236E-14DE-4251-92FA-EA84B079F23C}" destId="{C8D58362-1F88-4E84-9EA6-62B47CD41F5D}" srcOrd="0" destOrd="0" presId="urn:microsoft.com/office/officeart/2005/8/layout/radial5"/>
    <dgm:cxn modelId="{12CBF118-AB37-4C58-A8E3-EBCD6DD4FD33}" type="presOf" srcId="{9485BE60-EFFC-456D-8E06-222435333F29}" destId="{D71E9DDE-738D-420C-9FA8-09038CA0CCE7}" srcOrd="0" destOrd="0" presId="urn:microsoft.com/office/officeart/2005/8/layout/radial5"/>
    <dgm:cxn modelId="{CA6A6A19-FB99-47ED-B0EF-862C95271F93}" srcId="{3B5B7CF5-577E-4D00-A7E8-4AE132CB91C8}" destId="{B5C8B22D-E092-49D3-B90F-56713319F55B}" srcOrd="0" destOrd="0" parTransId="{89A67E4F-1061-410E-A74A-9676D324A865}" sibTransId="{01B049CC-F0DE-4553-BC41-CE071EDA8C56}"/>
    <dgm:cxn modelId="{9C89F197-6890-4DA0-8491-D30BC6A2C317}" type="presParOf" srcId="{2AD17F87-83CE-44A5-81E7-DFC21C0B1C99}" destId="{66352387-79DC-4FF8-924E-D110002D4CFF}" srcOrd="0" destOrd="0" presId="urn:microsoft.com/office/officeart/2005/8/layout/radial5"/>
    <dgm:cxn modelId="{FC8990FC-0666-404F-B7A7-6610FBAB4B44}" type="presParOf" srcId="{2AD17F87-83CE-44A5-81E7-DFC21C0B1C99}" destId="{C8D58362-1F88-4E84-9EA6-62B47CD41F5D}" srcOrd="1" destOrd="0" presId="urn:microsoft.com/office/officeart/2005/8/layout/radial5"/>
    <dgm:cxn modelId="{1DAB2218-2EF8-4513-8AD1-E1F6D9F7F4DB}" type="presParOf" srcId="{C8D58362-1F88-4E84-9EA6-62B47CD41F5D}" destId="{57434721-4F7A-4D3C-8F62-F93717001954}" srcOrd="0" destOrd="0" presId="urn:microsoft.com/office/officeart/2005/8/layout/radial5"/>
    <dgm:cxn modelId="{8B369679-B1A0-42F2-B921-F171AC0BFDFF}" type="presParOf" srcId="{2AD17F87-83CE-44A5-81E7-DFC21C0B1C99}" destId="{B82CB654-2CBA-4F62-ABD1-DF2AAFFDA957}" srcOrd="2" destOrd="0" presId="urn:microsoft.com/office/officeart/2005/8/layout/radial5"/>
    <dgm:cxn modelId="{5D646A86-FCFE-4BEA-8EE1-5B8C8DA23298}" type="presParOf" srcId="{2AD17F87-83CE-44A5-81E7-DFC21C0B1C99}" destId="{273E53CC-0454-4650-A54F-C65165749A7D}" srcOrd="3" destOrd="0" presId="urn:microsoft.com/office/officeart/2005/8/layout/radial5"/>
    <dgm:cxn modelId="{A8922035-B47A-422A-BD77-B05E9E1B05B0}" type="presParOf" srcId="{273E53CC-0454-4650-A54F-C65165749A7D}" destId="{D72DF94E-CA88-4464-B4B6-DDCDB691B79A}" srcOrd="0" destOrd="0" presId="urn:microsoft.com/office/officeart/2005/8/layout/radial5"/>
    <dgm:cxn modelId="{A226D875-8CFC-4E4F-BFA2-F1B4FDC28750}" type="presParOf" srcId="{2AD17F87-83CE-44A5-81E7-DFC21C0B1C99}" destId="{D71E9DDE-738D-420C-9FA8-09038CA0CCE7}" srcOrd="4" destOrd="0" presId="urn:microsoft.com/office/officeart/2005/8/layout/radial5"/>
    <dgm:cxn modelId="{8FD6E5E4-B668-49AF-A5EF-6FB803236AFA}" type="presParOf" srcId="{2AD17F87-83CE-44A5-81E7-DFC21C0B1C99}" destId="{0CA5C723-9C9F-4172-B187-498DB4FE2CDD}" srcOrd="5" destOrd="0" presId="urn:microsoft.com/office/officeart/2005/8/layout/radial5"/>
    <dgm:cxn modelId="{F28CCC50-36A9-49BC-9189-BECD904E9E63}" type="presParOf" srcId="{0CA5C723-9C9F-4172-B187-498DB4FE2CDD}" destId="{968035F1-8FA2-4A5D-BCBF-AF65E900EDDD}" srcOrd="0" destOrd="0" presId="urn:microsoft.com/office/officeart/2005/8/layout/radial5"/>
    <dgm:cxn modelId="{2641ABF6-8295-4F97-8F1A-A641C51B2011}" type="presParOf" srcId="{2AD17F87-83CE-44A5-81E7-DFC21C0B1C99}" destId="{6429FA31-DAEC-40DC-8C1D-C9265A772C75}" srcOrd="6" destOrd="0" presId="urn:microsoft.com/office/officeart/2005/8/layout/radial5"/>
    <dgm:cxn modelId="{E8A03688-9275-4C0B-8AF0-E61CEBE667F9}" type="presParOf" srcId="{2AD17F87-83CE-44A5-81E7-DFC21C0B1C99}" destId="{0BC947FF-0F17-4D62-BE80-E884584B4752}" srcOrd="7" destOrd="0" presId="urn:microsoft.com/office/officeart/2005/8/layout/radial5"/>
    <dgm:cxn modelId="{6436FBB3-7261-4D80-8123-D1131F08A67E}" type="presParOf" srcId="{0BC947FF-0F17-4D62-BE80-E884584B4752}" destId="{B9423A94-1EC2-4737-83B2-E196EC2BC8C7}" srcOrd="0" destOrd="0" presId="urn:microsoft.com/office/officeart/2005/8/layout/radial5"/>
    <dgm:cxn modelId="{29A6C197-B09F-4370-B1D1-77F7C80CB121}" type="presParOf" srcId="{2AD17F87-83CE-44A5-81E7-DFC21C0B1C99}" destId="{2BEEBAFD-7806-4FE5-AAF3-7F13C6F690D3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A9C1C4-C39C-4ADA-B15E-9AF3E5005861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83F422-F2BB-4048-89F7-DDAF729866E7}">
      <dgm:prSet phldrT="[Text]"/>
      <dgm:spPr/>
      <dgm:t>
        <a:bodyPr/>
        <a:lstStyle/>
        <a:p>
          <a:r>
            <a:rPr lang="en-US" dirty="0" smtClean="0"/>
            <a:t>E-Incubator</a:t>
          </a:r>
          <a:endParaRPr lang="en-US" dirty="0"/>
        </a:p>
      </dgm:t>
    </dgm:pt>
    <dgm:pt modelId="{C12F2CAA-5034-4FE3-A190-680948567B52}" type="parTrans" cxnId="{5C985F54-C3BD-499A-9806-DB79F18E8CDA}">
      <dgm:prSet/>
      <dgm:spPr/>
      <dgm:t>
        <a:bodyPr/>
        <a:lstStyle/>
        <a:p>
          <a:endParaRPr lang="en-US"/>
        </a:p>
      </dgm:t>
    </dgm:pt>
    <dgm:pt modelId="{F081E36A-E5C3-4684-AA70-2AC88B8B6565}" type="sibTrans" cxnId="{5C985F54-C3BD-499A-9806-DB79F18E8CDA}">
      <dgm:prSet/>
      <dgm:spPr/>
      <dgm:t>
        <a:bodyPr/>
        <a:lstStyle/>
        <a:p>
          <a:endParaRPr lang="en-US"/>
        </a:p>
      </dgm:t>
    </dgm:pt>
    <dgm:pt modelId="{003A2F26-50A7-43C7-ABB2-B9E9C6A990AD}">
      <dgm:prSet phldrT="[Text]"/>
      <dgm:spPr/>
      <dgm:t>
        <a:bodyPr/>
        <a:lstStyle/>
        <a:p>
          <a:r>
            <a:rPr lang="en-US" dirty="0" smtClean="0"/>
            <a:t>Basic Nursing Training in NTS</a:t>
          </a:r>
        </a:p>
        <a:p>
          <a:r>
            <a:rPr lang="en-US" dirty="0" smtClean="0"/>
            <a:t>01 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FAC8CAC2-C1FC-497E-A329-A82D36A90209}" type="parTrans" cxnId="{FC840029-BCE3-4353-9CEA-9766E789702B}">
      <dgm:prSet/>
      <dgm:spPr/>
      <dgm:t>
        <a:bodyPr/>
        <a:lstStyle/>
        <a:p>
          <a:endParaRPr lang="en-US"/>
        </a:p>
      </dgm:t>
    </dgm:pt>
    <dgm:pt modelId="{347DA766-6176-4394-AC31-743BA013C28B}" type="sibTrans" cxnId="{FC840029-BCE3-4353-9CEA-9766E789702B}">
      <dgm:prSet/>
      <dgm:spPr/>
      <dgm:t>
        <a:bodyPr/>
        <a:lstStyle/>
        <a:p>
          <a:endParaRPr lang="en-US"/>
        </a:p>
      </dgm:t>
    </dgm:pt>
    <dgm:pt modelId="{CA57867D-57D6-4FED-BC8B-DD6BF3EEA4FE}">
      <dgm:prSet phldrT="[Text]"/>
      <dgm:spPr/>
      <dgm:t>
        <a:bodyPr/>
        <a:lstStyle/>
        <a:p>
          <a:r>
            <a:rPr lang="en-US" dirty="0" smtClean="0"/>
            <a:t>CPD</a:t>
          </a:r>
        </a:p>
        <a:p>
          <a:r>
            <a:rPr lang="en-US" dirty="0" smtClean="0"/>
            <a:t>Clinical specialties</a:t>
          </a:r>
        </a:p>
        <a:p>
          <a:r>
            <a:rPr lang="en-US" dirty="0" smtClean="0"/>
            <a:t>03  </a:t>
          </a:r>
          <a:endParaRPr lang="en-US" dirty="0"/>
        </a:p>
      </dgm:t>
    </dgm:pt>
    <dgm:pt modelId="{F9E58EF5-58E6-402F-ADEA-1BE9C6D005F7}" type="parTrans" cxnId="{E418B929-5992-4DAC-9F62-DD9F1BCF402B}">
      <dgm:prSet/>
      <dgm:spPr/>
      <dgm:t>
        <a:bodyPr/>
        <a:lstStyle/>
        <a:p>
          <a:endParaRPr lang="en-US"/>
        </a:p>
      </dgm:t>
    </dgm:pt>
    <dgm:pt modelId="{C0170EC0-434D-40CD-B9A5-9B340F75C487}" type="sibTrans" cxnId="{E418B929-5992-4DAC-9F62-DD9F1BCF402B}">
      <dgm:prSet/>
      <dgm:spPr/>
      <dgm:t>
        <a:bodyPr/>
        <a:lstStyle/>
        <a:p>
          <a:endParaRPr lang="en-US"/>
        </a:p>
      </dgm:t>
    </dgm:pt>
    <dgm:pt modelId="{FDB1735E-5422-4F0A-9DEF-ADC30EEEEE68}">
      <dgm:prSet phldrT="[Text]"/>
      <dgm:spPr/>
      <dgm:t>
        <a:bodyPr/>
        <a:lstStyle/>
        <a:p>
          <a:r>
            <a:rPr lang="en-US" dirty="0" smtClean="0"/>
            <a:t>Top up Bachelors Sri Lanka</a:t>
          </a:r>
        </a:p>
        <a:p>
          <a:r>
            <a:rPr lang="en-US" dirty="0" smtClean="0"/>
            <a:t>02 </a:t>
          </a:r>
          <a:endParaRPr lang="en-US" dirty="0"/>
        </a:p>
      </dgm:t>
    </dgm:pt>
    <dgm:pt modelId="{9076C271-EBD7-4A16-9BC1-2EDFB3ED4CAB}" type="parTrans" cxnId="{C758068C-667D-4445-AB68-7671AA2405CD}">
      <dgm:prSet/>
      <dgm:spPr/>
      <dgm:t>
        <a:bodyPr/>
        <a:lstStyle/>
        <a:p>
          <a:endParaRPr lang="en-US"/>
        </a:p>
      </dgm:t>
    </dgm:pt>
    <dgm:pt modelId="{16CB9B98-C461-45E9-B588-CEDC7F6EA90A}" type="sibTrans" cxnId="{C758068C-667D-4445-AB68-7671AA2405CD}">
      <dgm:prSet/>
      <dgm:spPr/>
      <dgm:t>
        <a:bodyPr/>
        <a:lstStyle/>
        <a:p>
          <a:endParaRPr lang="en-US"/>
        </a:p>
      </dgm:t>
    </dgm:pt>
    <dgm:pt modelId="{F27446AC-C0E9-48DD-BACE-94B62D9525AA}">
      <dgm:prSet/>
      <dgm:spPr/>
      <dgm:t>
        <a:bodyPr/>
        <a:lstStyle/>
        <a:p>
          <a:r>
            <a:rPr lang="en-US" dirty="0" smtClean="0"/>
            <a:t>Top up Bachelors Maldives</a:t>
          </a:r>
        </a:p>
        <a:p>
          <a:r>
            <a:rPr lang="en-US" dirty="0" smtClean="0"/>
            <a:t>02 </a:t>
          </a:r>
          <a:endParaRPr lang="en-US" dirty="0"/>
        </a:p>
      </dgm:t>
    </dgm:pt>
    <dgm:pt modelId="{1DDA7E9C-2DCF-4E8C-9C80-B015BE13F427}" type="parTrans" cxnId="{DE7CD4D7-1238-4BAC-8069-F599593EC692}">
      <dgm:prSet/>
      <dgm:spPr/>
      <dgm:t>
        <a:bodyPr/>
        <a:lstStyle/>
        <a:p>
          <a:endParaRPr lang="en-US"/>
        </a:p>
      </dgm:t>
    </dgm:pt>
    <dgm:pt modelId="{8B848C10-2306-4E8D-87B7-E19069028F77}" type="sibTrans" cxnId="{DE7CD4D7-1238-4BAC-8069-F599593EC692}">
      <dgm:prSet/>
      <dgm:spPr/>
      <dgm:t>
        <a:bodyPr/>
        <a:lstStyle/>
        <a:p>
          <a:endParaRPr lang="en-US"/>
        </a:p>
      </dgm:t>
    </dgm:pt>
    <dgm:pt modelId="{AE36C6F2-8CC2-4328-BE37-7C42A6BD2FCC}" type="pres">
      <dgm:prSet presAssocID="{D9A9C1C4-C39C-4ADA-B15E-9AF3E500586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7E7619-AF1C-4311-B35D-3BEB3032F497}" type="pres">
      <dgm:prSet presAssocID="{8283F422-F2BB-4048-89F7-DDAF729866E7}" presName="centerShape" presStyleLbl="node0" presStyleIdx="0" presStyleCnt="1"/>
      <dgm:spPr/>
      <dgm:t>
        <a:bodyPr/>
        <a:lstStyle/>
        <a:p>
          <a:endParaRPr lang="en-US"/>
        </a:p>
      </dgm:t>
    </dgm:pt>
    <dgm:pt modelId="{D5973C5C-D9ED-4E87-8C02-1EFF7E25CCFB}" type="pres">
      <dgm:prSet presAssocID="{FAC8CAC2-C1FC-497E-A329-A82D36A90209}" presName="parTrans" presStyleLbl="sibTrans2D1" presStyleIdx="0" presStyleCnt="4"/>
      <dgm:spPr/>
      <dgm:t>
        <a:bodyPr/>
        <a:lstStyle/>
        <a:p>
          <a:endParaRPr lang="en-US"/>
        </a:p>
      </dgm:t>
    </dgm:pt>
    <dgm:pt modelId="{50B0B816-F1DB-43FA-B92D-246A9895859A}" type="pres">
      <dgm:prSet presAssocID="{FAC8CAC2-C1FC-497E-A329-A82D36A90209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698C9EA3-F679-4176-839D-03E5BDD76DE4}" type="pres">
      <dgm:prSet presAssocID="{003A2F26-50A7-43C7-ABB2-B9E9C6A990AD}" presName="node" presStyleLbl="node1" presStyleIdx="0" presStyleCnt="4" custScaleX="141537" custScaleY="1415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97C58A-BED9-4993-8624-0E6A06EC0EC9}" type="pres">
      <dgm:prSet presAssocID="{F9E58EF5-58E6-402F-ADEA-1BE9C6D005F7}" presName="parTrans" presStyleLbl="sibTrans2D1" presStyleIdx="1" presStyleCnt="4"/>
      <dgm:spPr/>
      <dgm:t>
        <a:bodyPr/>
        <a:lstStyle/>
        <a:p>
          <a:endParaRPr lang="en-US"/>
        </a:p>
      </dgm:t>
    </dgm:pt>
    <dgm:pt modelId="{6583AD9B-6835-45FE-B834-F0C78FA4B2CE}" type="pres">
      <dgm:prSet presAssocID="{F9E58EF5-58E6-402F-ADEA-1BE9C6D005F7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F69C33E9-6E2F-4197-B1D8-4309618DA93E}" type="pres">
      <dgm:prSet presAssocID="{CA57867D-57D6-4FED-BC8B-DD6BF3EEA4FE}" presName="node" presStyleLbl="node1" presStyleIdx="1" presStyleCnt="4" custScaleX="141537" custScaleY="1415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73E63A-471D-49D5-B999-E9945BB21126}" type="pres">
      <dgm:prSet presAssocID="{1DDA7E9C-2DCF-4E8C-9C80-B015BE13F427}" presName="parTrans" presStyleLbl="sibTrans2D1" presStyleIdx="2" presStyleCnt="4"/>
      <dgm:spPr/>
      <dgm:t>
        <a:bodyPr/>
        <a:lstStyle/>
        <a:p>
          <a:endParaRPr lang="en-US"/>
        </a:p>
      </dgm:t>
    </dgm:pt>
    <dgm:pt modelId="{AC156EED-611A-4B7B-AB05-D47ED4F23EA6}" type="pres">
      <dgm:prSet presAssocID="{1DDA7E9C-2DCF-4E8C-9C80-B015BE13F427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4DD33197-D5F7-4B3C-B2DF-EE60D40CB46F}" type="pres">
      <dgm:prSet presAssocID="{F27446AC-C0E9-48DD-BACE-94B62D9525AA}" presName="node" presStyleLbl="node1" presStyleIdx="2" presStyleCnt="4" custScaleX="141537" custScaleY="1415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3F4822-1ED2-4F2C-AC42-6195749D1D4A}" type="pres">
      <dgm:prSet presAssocID="{9076C271-EBD7-4A16-9BC1-2EDFB3ED4CAB}" presName="parTrans" presStyleLbl="sibTrans2D1" presStyleIdx="3" presStyleCnt="4"/>
      <dgm:spPr/>
      <dgm:t>
        <a:bodyPr/>
        <a:lstStyle/>
        <a:p>
          <a:endParaRPr lang="en-US"/>
        </a:p>
      </dgm:t>
    </dgm:pt>
    <dgm:pt modelId="{379F7E74-434C-44F7-8ACF-699A5C7EFC24}" type="pres">
      <dgm:prSet presAssocID="{9076C271-EBD7-4A16-9BC1-2EDFB3ED4CAB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59C12D74-8925-414D-9F93-2A0AAAE28CFB}" type="pres">
      <dgm:prSet presAssocID="{FDB1735E-5422-4F0A-9DEF-ADC30EEEEE68}" presName="node" presStyleLbl="node1" presStyleIdx="3" presStyleCnt="4" custScaleX="141537" custScaleY="1415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7CD4D7-1238-4BAC-8069-F599593EC692}" srcId="{8283F422-F2BB-4048-89F7-DDAF729866E7}" destId="{F27446AC-C0E9-48DD-BACE-94B62D9525AA}" srcOrd="2" destOrd="0" parTransId="{1DDA7E9C-2DCF-4E8C-9C80-B015BE13F427}" sibTransId="{8B848C10-2306-4E8D-87B7-E19069028F77}"/>
    <dgm:cxn modelId="{9B779DCB-F252-4E9F-B406-91E1927336C4}" type="presOf" srcId="{FAC8CAC2-C1FC-497E-A329-A82D36A90209}" destId="{50B0B816-F1DB-43FA-B92D-246A9895859A}" srcOrd="1" destOrd="0" presId="urn:microsoft.com/office/officeart/2005/8/layout/radial5"/>
    <dgm:cxn modelId="{2AC2A685-9976-4F81-B67F-945E96F41DF8}" type="presOf" srcId="{D9A9C1C4-C39C-4ADA-B15E-9AF3E5005861}" destId="{AE36C6F2-8CC2-4328-BE37-7C42A6BD2FCC}" srcOrd="0" destOrd="0" presId="urn:microsoft.com/office/officeart/2005/8/layout/radial5"/>
    <dgm:cxn modelId="{DAF51BFE-A6D9-4875-B5C9-EB9A7314A40F}" type="presOf" srcId="{1DDA7E9C-2DCF-4E8C-9C80-B015BE13F427}" destId="{AC156EED-611A-4B7B-AB05-D47ED4F23EA6}" srcOrd="1" destOrd="0" presId="urn:microsoft.com/office/officeart/2005/8/layout/radial5"/>
    <dgm:cxn modelId="{5C985F54-C3BD-499A-9806-DB79F18E8CDA}" srcId="{D9A9C1C4-C39C-4ADA-B15E-9AF3E5005861}" destId="{8283F422-F2BB-4048-89F7-DDAF729866E7}" srcOrd="0" destOrd="0" parTransId="{C12F2CAA-5034-4FE3-A190-680948567B52}" sibTransId="{F081E36A-E5C3-4684-AA70-2AC88B8B6565}"/>
    <dgm:cxn modelId="{FC840029-BCE3-4353-9CEA-9766E789702B}" srcId="{8283F422-F2BB-4048-89F7-DDAF729866E7}" destId="{003A2F26-50A7-43C7-ABB2-B9E9C6A990AD}" srcOrd="0" destOrd="0" parTransId="{FAC8CAC2-C1FC-497E-A329-A82D36A90209}" sibTransId="{347DA766-6176-4394-AC31-743BA013C28B}"/>
    <dgm:cxn modelId="{21A042D2-F56F-4B9C-A835-ADFD2671665A}" type="presOf" srcId="{F9E58EF5-58E6-402F-ADEA-1BE9C6D005F7}" destId="{6583AD9B-6835-45FE-B834-F0C78FA4B2CE}" srcOrd="1" destOrd="0" presId="urn:microsoft.com/office/officeart/2005/8/layout/radial5"/>
    <dgm:cxn modelId="{B49FFAC6-FBA8-4A65-A464-1279B8428855}" type="presOf" srcId="{CA57867D-57D6-4FED-BC8B-DD6BF3EEA4FE}" destId="{F69C33E9-6E2F-4197-B1D8-4309618DA93E}" srcOrd="0" destOrd="0" presId="urn:microsoft.com/office/officeart/2005/8/layout/radial5"/>
    <dgm:cxn modelId="{9494B241-584B-481B-AFF3-EF69553959FC}" type="presOf" srcId="{9076C271-EBD7-4A16-9BC1-2EDFB3ED4CAB}" destId="{379F7E74-434C-44F7-8ACF-699A5C7EFC24}" srcOrd="1" destOrd="0" presId="urn:microsoft.com/office/officeart/2005/8/layout/radial5"/>
    <dgm:cxn modelId="{6BBF297B-CDB8-4308-909C-3E813B07A757}" type="presOf" srcId="{8283F422-F2BB-4048-89F7-DDAF729866E7}" destId="{C47E7619-AF1C-4311-B35D-3BEB3032F497}" srcOrd="0" destOrd="0" presId="urn:microsoft.com/office/officeart/2005/8/layout/radial5"/>
    <dgm:cxn modelId="{937B570D-7191-401A-8AD2-7A33EE5D3B35}" type="presOf" srcId="{F27446AC-C0E9-48DD-BACE-94B62D9525AA}" destId="{4DD33197-D5F7-4B3C-B2DF-EE60D40CB46F}" srcOrd="0" destOrd="0" presId="urn:microsoft.com/office/officeart/2005/8/layout/radial5"/>
    <dgm:cxn modelId="{04B33040-2CB6-4B37-8B31-7D6EA82B0C2C}" type="presOf" srcId="{FAC8CAC2-C1FC-497E-A329-A82D36A90209}" destId="{D5973C5C-D9ED-4E87-8C02-1EFF7E25CCFB}" srcOrd="0" destOrd="0" presId="urn:microsoft.com/office/officeart/2005/8/layout/radial5"/>
    <dgm:cxn modelId="{EFE67C1F-B1D9-47BA-930C-6A7E3FBC3C2B}" type="presOf" srcId="{F9E58EF5-58E6-402F-ADEA-1BE9C6D005F7}" destId="{B097C58A-BED9-4993-8624-0E6A06EC0EC9}" srcOrd="0" destOrd="0" presId="urn:microsoft.com/office/officeart/2005/8/layout/radial5"/>
    <dgm:cxn modelId="{9BF65508-F365-4E6B-AA42-88A71523181A}" type="presOf" srcId="{1DDA7E9C-2DCF-4E8C-9C80-B015BE13F427}" destId="{C373E63A-471D-49D5-B999-E9945BB21126}" srcOrd="0" destOrd="0" presId="urn:microsoft.com/office/officeart/2005/8/layout/radial5"/>
    <dgm:cxn modelId="{8FA56E43-2372-45E3-AF0B-19B62256E325}" type="presOf" srcId="{003A2F26-50A7-43C7-ABB2-B9E9C6A990AD}" destId="{698C9EA3-F679-4176-839D-03E5BDD76DE4}" srcOrd="0" destOrd="0" presId="urn:microsoft.com/office/officeart/2005/8/layout/radial5"/>
    <dgm:cxn modelId="{90EFB9F8-9FE8-4ABE-B7E5-4A411D219F5F}" type="presOf" srcId="{9076C271-EBD7-4A16-9BC1-2EDFB3ED4CAB}" destId="{7E3F4822-1ED2-4F2C-AC42-6195749D1D4A}" srcOrd="0" destOrd="0" presId="urn:microsoft.com/office/officeart/2005/8/layout/radial5"/>
    <dgm:cxn modelId="{567E523B-ABB5-447B-9B45-3604F048F6FF}" type="presOf" srcId="{FDB1735E-5422-4F0A-9DEF-ADC30EEEEE68}" destId="{59C12D74-8925-414D-9F93-2A0AAAE28CFB}" srcOrd="0" destOrd="0" presId="urn:microsoft.com/office/officeart/2005/8/layout/radial5"/>
    <dgm:cxn modelId="{C758068C-667D-4445-AB68-7671AA2405CD}" srcId="{8283F422-F2BB-4048-89F7-DDAF729866E7}" destId="{FDB1735E-5422-4F0A-9DEF-ADC30EEEEE68}" srcOrd="3" destOrd="0" parTransId="{9076C271-EBD7-4A16-9BC1-2EDFB3ED4CAB}" sibTransId="{16CB9B98-C461-45E9-B588-CEDC7F6EA90A}"/>
    <dgm:cxn modelId="{E418B929-5992-4DAC-9F62-DD9F1BCF402B}" srcId="{8283F422-F2BB-4048-89F7-DDAF729866E7}" destId="{CA57867D-57D6-4FED-BC8B-DD6BF3EEA4FE}" srcOrd="1" destOrd="0" parTransId="{F9E58EF5-58E6-402F-ADEA-1BE9C6D005F7}" sibTransId="{C0170EC0-434D-40CD-B9A5-9B340F75C487}"/>
    <dgm:cxn modelId="{9BD6072A-F758-4715-8F8E-31070CCBF3E0}" type="presParOf" srcId="{AE36C6F2-8CC2-4328-BE37-7C42A6BD2FCC}" destId="{C47E7619-AF1C-4311-B35D-3BEB3032F497}" srcOrd="0" destOrd="0" presId="urn:microsoft.com/office/officeart/2005/8/layout/radial5"/>
    <dgm:cxn modelId="{8C3924FC-0CDA-42CA-9A00-124B5EFD23C6}" type="presParOf" srcId="{AE36C6F2-8CC2-4328-BE37-7C42A6BD2FCC}" destId="{D5973C5C-D9ED-4E87-8C02-1EFF7E25CCFB}" srcOrd="1" destOrd="0" presId="urn:microsoft.com/office/officeart/2005/8/layout/radial5"/>
    <dgm:cxn modelId="{7CF5167B-3854-47AC-8C43-FF3BEB7A5374}" type="presParOf" srcId="{D5973C5C-D9ED-4E87-8C02-1EFF7E25CCFB}" destId="{50B0B816-F1DB-43FA-B92D-246A9895859A}" srcOrd="0" destOrd="0" presId="urn:microsoft.com/office/officeart/2005/8/layout/radial5"/>
    <dgm:cxn modelId="{74F8E113-F6ED-410A-B798-07A69EC4D515}" type="presParOf" srcId="{AE36C6F2-8CC2-4328-BE37-7C42A6BD2FCC}" destId="{698C9EA3-F679-4176-839D-03E5BDD76DE4}" srcOrd="2" destOrd="0" presId="urn:microsoft.com/office/officeart/2005/8/layout/radial5"/>
    <dgm:cxn modelId="{0E467840-1C5E-475B-AEE1-886068E22AC6}" type="presParOf" srcId="{AE36C6F2-8CC2-4328-BE37-7C42A6BD2FCC}" destId="{B097C58A-BED9-4993-8624-0E6A06EC0EC9}" srcOrd="3" destOrd="0" presId="urn:microsoft.com/office/officeart/2005/8/layout/radial5"/>
    <dgm:cxn modelId="{4273C84F-F27C-4643-B817-BE6BD6219010}" type="presParOf" srcId="{B097C58A-BED9-4993-8624-0E6A06EC0EC9}" destId="{6583AD9B-6835-45FE-B834-F0C78FA4B2CE}" srcOrd="0" destOrd="0" presId="urn:microsoft.com/office/officeart/2005/8/layout/radial5"/>
    <dgm:cxn modelId="{84E9E611-3C5C-4D69-B9C8-67D08F51E7CB}" type="presParOf" srcId="{AE36C6F2-8CC2-4328-BE37-7C42A6BD2FCC}" destId="{F69C33E9-6E2F-4197-B1D8-4309618DA93E}" srcOrd="4" destOrd="0" presId="urn:microsoft.com/office/officeart/2005/8/layout/radial5"/>
    <dgm:cxn modelId="{01927514-6979-4B23-96E1-17CF2016CBD3}" type="presParOf" srcId="{AE36C6F2-8CC2-4328-BE37-7C42A6BD2FCC}" destId="{C373E63A-471D-49D5-B999-E9945BB21126}" srcOrd="5" destOrd="0" presId="urn:microsoft.com/office/officeart/2005/8/layout/radial5"/>
    <dgm:cxn modelId="{9462549E-2D9C-4BAD-B998-54ACE7562F9B}" type="presParOf" srcId="{C373E63A-471D-49D5-B999-E9945BB21126}" destId="{AC156EED-611A-4B7B-AB05-D47ED4F23EA6}" srcOrd="0" destOrd="0" presId="urn:microsoft.com/office/officeart/2005/8/layout/radial5"/>
    <dgm:cxn modelId="{15AF4009-377C-403F-AEA2-AF8A3947C469}" type="presParOf" srcId="{AE36C6F2-8CC2-4328-BE37-7C42A6BD2FCC}" destId="{4DD33197-D5F7-4B3C-B2DF-EE60D40CB46F}" srcOrd="6" destOrd="0" presId="urn:microsoft.com/office/officeart/2005/8/layout/radial5"/>
    <dgm:cxn modelId="{89255ECE-E5C3-49C7-BEA6-0CD8417D3EC8}" type="presParOf" srcId="{AE36C6F2-8CC2-4328-BE37-7C42A6BD2FCC}" destId="{7E3F4822-1ED2-4F2C-AC42-6195749D1D4A}" srcOrd="7" destOrd="0" presId="urn:microsoft.com/office/officeart/2005/8/layout/radial5"/>
    <dgm:cxn modelId="{7B600350-1F3C-47AC-9B28-75559739A738}" type="presParOf" srcId="{7E3F4822-1ED2-4F2C-AC42-6195749D1D4A}" destId="{379F7E74-434C-44F7-8ACF-699A5C7EFC24}" srcOrd="0" destOrd="0" presId="urn:microsoft.com/office/officeart/2005/8/layout/radial5"/>
    <dgm:cxn modelId="{A02A593C-4160-4527-BE16-D10ECD639AE8}" type="presParOf" srcId="{AE36C6F2-8CC2-4328-BE37-7C42A6BD2FCC}" destId="{59C12D74-8925-414D-9F93-2A0AAAE28CFB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BBF39E-DB8D-4809-997D-D8046BB61E8B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2429FF-BD58-4A6F-A969-EDF9AA4FD5C6}">
      <dgm:prSet phldrT="[Text]"/>
      <dgm:spPr/>
      <dgm:t>
        <a:bodyPr/>
        <a:lstStyle/>
        <a:p>
          <a:r>
            <a:rPr lang="en-US" dirty="0" smtClean="0"/>
            <a:t>Stakeholders</a:t>
          </a:r>
          <a:endParaRPr lang="en-US" dirty="0"/>
        </a:p>
      </dgm:t>
    </dgm:pt>
    <dgm:pt modelId="{8F5A28F5-0930-4CDE-897C-4B7DE6979D24}" type="parTrans" cxnId="{CC5D3981-3FAF-4A6D-BDFE-8C17B5C8A64E}">
      <dgm:prSet/>
      <dgm:spPr/>
      <dgm:t>
        <a:bodyPr/>
        <a:lstStyle/>
        <a:p>
          <a:endParaRPr lang="en-US"/>
        </a:p>
      </dgm:t>
    </dgm:pt>
    <dgm:pt modelId="{561C8FBB-3D1D-456E-94B0-9F26AD1B892F}" type="sibTrans" cxnId="{CC5D3981-3FAF-4A6D-BDFE-8C17B5C8A64E}">
      <dgm:prSet/>
      <dgm:spPr/>
      <dgm:t>
        <a:bodyPr/>
        <a:lstStyle/>
        <a:p>
          <a:endParaRPr lang="en-US"/>
        </a:p>
      </dgm:t>
    </dgm:pt>
    <dgm:pt modelId="{79E6C243-00CD-4165-90CC-96F6CEE230C1}">
      <dgm:prSet phldrT="[Text]" custT="1"/>
      <dgm:spPr/>
      <dgm:t>
        <a:bodyPr/>
        <a:lstStyle/>
        <a:p>
          <a:r>
            <a:rPr lang="en-US" sz="1400" dirty="0" smtClean="0"/>
            <a:t>International Institute of Health Sciences (IIHS)</a:t>
          </a:r>
          <a:endParaRPr lang="en-US" sz="1400" dirty="0"/>
        </a:p>
      </dgm:t>
    </dgm:pt>
    <dgm:pt modelId="{11E02E51-D10D-40D4-BC8C-DD05BA06BD87}" type="parTrans" cxnId="{077B36DF-3D67-45F4-8F44-03ADA33F43B1}">
      <dgm:prSet/>
      <dgm:spPr/>
      <dgm:t>
        <a:bodyPr/>
        <a:lstStyle/>
        <a:p>
          <a:endParaRPr lang="en-US"/>
        </a:p>
      </dgm:t>
    </dgm:pt>
    <dgm:pt modelId="{C089F441-B1B7-4991-B136-9E155F3DEB76}" type="sibTrans" cxnId="{077B36DF-3D67-45F4-8F44-03ADA33F43B1}">
      <dgm:prSet/>
      <dgm:spPr/>
      <dgm:t>
        <a:bodyPr/>
        <a:lstStyle/>
        <a:p>
          <a:endParaRPr lang="en-US"/>
        </a:p>
      </dgm:t>
    </dgm:pt>
    <dgm:pt modelId="{241E49C9-886F-465B-B395-DEE078FEEB05}">
      <dgm:prSet phldrT="[Text]" custT="1"/>
      <dgm:spPr/>
      <dgm:t>
        <a:bodyPr/>
        <a:lstStyle/>
        <a:p>
          <a:r>
            <a:rPr lang="en-US" sz="1400" dirty="0" smtClean="0"/>
            <a:t>Bio-Inquirer</a:t>
          </a:r>
          <a:endParaRPr lang="en-US" sz="1400" dirty="0"/>
        </a:p>
      </dgm:t>
    </dgm:pt>
    <dgm:pt modelId="{F6253B29-B46B-4BB4-B15C-49EE006D05AD}" type="parTrans" cxnId="{D4BE422B-6CF5-4BE6-A440-DBD63738F529}">
      <dgm:prSet/>
      <dgm:spPr/>
      <dgm:t>
        <a:bodyPr/>
        <a:lstStyle/>
        <a:p>
          <a:endParaRPr lang="en-US"/>
        </a:p>
      </dgm:t>
    </dgm:pt>
    <dgm:pt modelId="{3DA479B9-E413-49B6-AB53-453ABAC68070}" type="sibTrans" cxnId="{D4BE422B-6CF5-4BE6-A440-DBD63738F529}">
      <dgm:prSet/>
      <dgm:spPr/>
      <dgm:t>
        <a:bodyPr/>
        <a:lstStyle/>
        <a:p>
          <a:endParaRPr lang="en-US"/>
        </a:p>
      </dgm:t>
    </dgm:pt>
    <dgm:pt modelId="{ED4267A7-81A1-410F-8F94-A70C49C9E3EF}">
      <dgm:prSet phldrT="[Text]" custT="1"/>
      <dgm:spPr/>
      <dgm:t>
        <a:bodyPr/>
        <a:lstStyle/>
        <a:p>
          <a:r>
            <a:rPr lang="en-US" sz="1200" dirty="0" smtClean="0"/>
            <a:t>Practicing nurses in Sri Lanka and Maldives</a:t>
          </a:r>
          <a:endParaRPr lang="en-US" sz="1200" dirty="0"/>
        </a:p>
      </dgm:t>
    </dgm:pt>
    <dgm:pt modelId="{665A59A0-E681-41CC-8231-1FDD4F590403}" type="parTrans" cxnId="{86E6EBB0-02B3-4FBA-A68F-12A731A5E3ED}">
      <dgm:prSet/>
      <dgm:spPr/>
      <dgm:t>
        <a:bodyPr/>
        <a:lstStyle/>
        <a:p>
          <a:endParaRPr lang="en-US"/>
        </a:p>
      </dgm:t>
    </dgm:pt>
    <dgm:pt modelId="{CF826B33-0813-4AB7-9BE9-6A991CA3756A}" type="sibTrans" cxnId="{86E6EBB0-02B3-4FBA-A68F-12A731A5E3ED}">
      <dgm:prSet/>
      <dgm:spPr/>
      <dgm:t>
        <a:bodyPr/>
        <a:lstStyle/>
        <a:p>
          <a:endParaRPr lang="en-US"/>
        </a:p>
      </dgm:t>
    </dgm:pt>
    <dgm:pt modelId="{A90AE2F4-A253-455D-AF34-24B7CE8342AA}">
      <dgm:prSet phldrT="[Text]" custT="1"/>
      <dgm:spPr/>
      <dgm:t>
        <a:bodyPr/>
        <a:lstStyle/>
        <a:p>
          <a:r>
            <a:rPr lang="en-US" sz="1400" dirty="0" smtClean="0"/>
            <a:t>Sri Lanka Nursing Association (SLNA)</a:t>
          </a:r>
          <a:endParaRPr lang="en-US" sz="1400" dirty="0"/>
        </a:p>
      </dgm:t>
    </dgm:pt>
    <dgm:pt modelId="{D902A588-472C-4984-B8F3-4B8D892C7927}" type="parTrans" cxnId="{0398FB29-8862-4BF5-8983-2DA1322D05A7}">
      <dgm:prSet/>
      <dgm:spPr/>
      <dgm:t>
        <a:bodyPr/>
        <a:lstStyle/>
        <a:p>
          <a:endParaRPr lang="en-US"/>
        </a:p>
      </dgm:t>
    </dgm:pt>
    <dgm:pt modelId="{B2342872-EFEA-4972-B2A4-20CB224FC18B}" type="sibTrans" cxnId="{0398FB29-8862-4BF5-8983-2DA1322D05A7}">
      <dgm:prSet/>
      <dgm:spPr/>
      <dgm:t>
        <a:bodyPr/>
        <a:lstStyle/>
        <a:p>
          <a:endParaRPr lang="en-US"/>
        </a:p>
      </dgm:t>
    </dgm:pt>
    <dgm:pt modelId="{9BEA9672-62B1-44C2-9B63-481CD48522CB}">
      <dgm:prSet custT="1"/>
      <dgm:spPr/>
      <dgm:t>
        <a:bodyPr/>
        <a:lstStyle/>
        <a:p>
          <a:r>
            <a:rPr lang="en-US" sz="1400" dirty="0" smtClean="0"/>
            <a:t>Government and Private Hospitals</a:t>
          </a:r>
          <a:endParaRPr lang="en-US" sz="1400" dirty="0"/>
        </a:p>
      </dgm:t>
    </dgm:pt>
    <dgm:pt modelId="{C11B64BE-A00D-46C8-B242-39F1C636C64F}" type="parTrans" cxnId="{FFACA1BD-28AF-43B3-BA5B-6A9704B67C5D}">
      <dgm:prSet/>
      <dgm:spPr/>
      <dgm:t>
        <a:bodyPr/>
        <a:lstStyle/>
        <a:p>
          <a:endParaRPr lang="en-US"/>
        </a:p>
      </dgm:t>
    </dgm:pt>
    <dgm:pt modelId="{3D15E12F-0525-4DB0-8147-327899E5BAB6}" type="sibTrans" cxnId="{FFACA1BD-28AF-43B3-BA5B-6A9704B67C5D}">
      <dgm:prSet/>
      <dgm:spPr/>
      <dgm:t>
        <a:bodyPr/>
        <a:lstStyle/>
        <a:p>
          <a:endParaRPr lang="en-US"/>
        </a:p>
      </dgm:t>
    </dgm:pt>
    <dgm:pt modelId="{CCBB26EA-233A-476C-8AB5-2680C1175172}" type="pres">
      <dgm:prSet presAssocID="{75BBF39E-DB8D-4809-997D-D8046BB61E8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51BE99-1CD5-4EA5-8290-202C149843B8}" type="pres">
      <dgm:prSet presAssocID="{CD2429FF-BD58-4A6F-A969-EDF9AA4FD5C6}" presName="centerShape" presStyleLbl="node0" presStyleIdx="0" presStyleCnt="1"/>
      <dgm:spPr/>
      <dgm:t>
        <a:bodyPr/>
        <a:lstStyle/>
        <a:p>
          <a:endParaRPr lang="en-US"/>
        </a:p>
      </dgm:t>
    </dgm:pt>
    <dgm:pt modelId="{D21C2808-43F7-4279-A8EC-3599945262BA}" type="pres">
      <dgm:prSet presAssocID="{11E02E51-D10D-40D4-BC8C-DD05BA06BD87}" presName="parTrans" presStyleLbl="sibTrans2D1" presStyleIdx="0" presStyleCnt="5"/>
      <dgm:spPr/>
      <dgm:t>
        <a:bodyPr/>
        <a:lstStyle/>
        <a:p>
          <a:endParaRPr lang="en-US"/>
        </a:p>
      </dgm:t>
    </dgm:pt>
    <dgm:pt modelId="{726239C8-C7BC-407A-9CBA-3DD62687CC05}" type="pres">
      <dgm:prSet presAssocID="{11E02E51-D10D-40D4-BC8C-DD05BA06BD87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9FFF463E-88DB-4C81-92CB-437A1F787F3A}" type="pres">
      <dgm:prSet presAssocID="{79E6C243-00CD-4165-90CC-96F6CEE230C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52A391-F3CA-49D3-AB75-5F1C52CF9C2A}" type="pres">
      <dgm:prSet presAssocID="{F6253B29-B46B-4BB4-B15C-49EE006D05AD}" presName="parTrans" presStyleLbl="sibTrans2D1" presStyleIdx="1" presStyleCnt="5"/>
      <dgm:spPr/>
      <dgm:t>
        <a:bodyPr/>
        <a:lstStyle/>
        <a:p>
          <a:endParaRPr lang="en-US"/>
        </a:p>
      </dgm:t>
    </dgm:pt>
    <dgm:pt modelId="{94C82070-DCC3-4D68-8967-7B104098BA7C}" type="pres">
      <dgm:prSet presAssocID="{F6253B29-B46B-4BB4-B15C-49EE006D05AD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85728673-DE04-46E3-A98C-1C192ACB9527}" type="pres">
      <dgm:prSet presAssocID="{241E49C9-886F-465B-B395-DEE078FEEB0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292FA9-9917-4DE1-92DC-F159DDAC4614}" type="pres">
      <dgm:prSet presAssocID="{665A59A0-E681-41CC-8231-1FDD4F590403}" presName="parTrans" presStyleLbl="sibTrans2D1" presStyleIdx="2" presStyleCnt="5"/>
      <dgm:spPr/>
      <dgm:t>
        <a:bodyPr/>
        <a:lstStyle/>
        <a:p>
          <a:endParaRPr lang="en-US"/>
        </a:p>
      </dgm:t>
    </dgm:pt>
    <dgm:pt modelId="{98A3105B-84D2-46D1-A878-021FEBE8038F}" type="pres">
      <dgm:prSet presAssocID="{665A59A0-E681-41CC-8231-1FDD4F590403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5158BFC0-BE85-46BA-A988-6A59D51096B9}" type="pres">
      <dgm:prSet presAssocID="{ED4267A7-81A1-410F-8F94-A70C49C9E3E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011EB3-0E49-461C-9421-C33BB913241C}" type="pres">
      <dgm:prSet presAssocID="{D902A588-472C-4984-B8F3-4B8D892C7927}" presName="parTrans" presStyleLbl="sibTrans2D1" presStyleIdx="3" presStyleCnt="5"/>
      <dgm:spPr/>
      <dgm:t>
        <a:bodyPr/>
        <a:lstStyle/>
        <a:p>
          <a:endParaRPr lang="en-US"/>
        </a:p>
      </dgm:t>
    </dgm:pt>
    <dgm:pt modelId="{F8CDD814-3772-44F8-87E3-EFC76A1FAA3C}" type="pres">
      <dgm:prSet presAssocID="{D902A588-472C-4984-B8F3-4B8D892C7927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F75C1B9E-1B51-418C-834D-535521C660AC}" type="pres">
      <dgm:prSet presAssocID="{A90AE2F4-A253-455D-AF34-24B7CE8342A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F6BA2E-063E-42F6-918A-1E9F69016681}" type="pres">
      <dgm:prSet presAssocID="{C11B64BE-A00D-46C8-B242-39F1C636C64F}" presName="parTrans" presStyleLbl="sibTrans2D1" presStyleIdx="4" presStyleCnt="5"/>
      <dgm:spPr/>
      <dgm:t>
        <a:bodyPr/>
        <a:lstStyle/>
        <a:p>
          <a:endParaRPr lang="en-US"/>
        </a:p>
      </dgm:t>
    </dgm:pt>
    <dgm:pt modelId="{9C022E1F-5886-46E8-A4A5-37E209534D64}" type="pres">
      <dgm:prSet presAssocID="{C11B64BE-A00D-46C8-B242-39F1C636C64F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BAB41D94-3BD4-4209-A526-B594C00E0968}" type="pres">
      <dgm:prSet presAssocID="{9BEA9672-62B1-44C2-9B63-481CD48522C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E9E20F7-BC87-4FAE-93F9-C504F1E1D919}" type="presOf" srcId="{79E6C243-00CD-4165-90CC-96F6CEE230C1}" destId="{9FFF463E-88DB-4C81-92CB-437A1F787F3A}" srcOrd="0" destOrd="0" presId="urn:microsoft.com/office/officeart/2005/8/layout/radial5"/>
    <dgm:cxn modelId="{D75DCD35-07A7-4D48-9650-904C91886B1D}" type="presOf" srcId="{665A59A0-E681-41CC-8231-1FDD4F590403}" destId="{89292FA9-9917-4DE1-92DC-F159DDAC4614}" srcOrd="0" destOrd="0" presId="urn:microsoft.com/office/officeart/2005/8/layout/radial5"/>
    <dgm:cxn modelId="{60FB79EE-5DF4-4D08-8C47-376ABDCAFCE9}" type="presOf" srcId="{D902A588-472C-4984-B8F3-4B8D892C7927}" destId="{F8CDD814-3772-44F8-87E3-EFC76A1FAA3C}" srcOrd="1" destOrd="0" presId="urn:microsoft.com/office/officeart/2005/8/layout/radial5"/>
    <dgm:cxn modelId="{3B2E0BAC-CFB0-4176-9017-948AA1156514}" type="presOf" srcId="{665A59A0-E681-41CC-8231-1FDD4F590403}" destId="{98A3105B-84D2-46D1-A878-021FEBE8038F}" srcOrd="1" destOrd="0" presId="urn:microsoft.com/office/officeart/2005/8/layout/radial5"/>
    <dgm:cxn modelId="{0398FB29-8862-4BF5-8983-2DA1322D05A7}" srcId="{CD2429FF-BD58-4A6F-A969-EDF9AA4FD5C6}" destId="{A90AE2F4-A253-455D-AF34-24B7CE8342AA}" srcOrd="3" destOrd="0" parTransId="{D902A588-472C-4984-B8F3-4B8D892C7927}" sibTransId="{B2342872-EFEA-4972-B2A4-20CB224FC18B}"/>
    <dgm:cxn modelId="{4553057A-1099-4ED1-A850-F6E2A47CB0B2}" type="presOf" srcId="{75BBF39E-DB8D-4809-997D-D8046BB61E8B}" destId="{CCBB26EA-233A-476C-8AB5-2680C1175172}" srcOrd="0" destOrd="0" presId="urn:microsoft.com/office/officeart/2005/8/layout/radial5"/>
    <dgm:cxn modelId="{A502FE62-F25A-4669-8069-23FE03CF3AF3}" type="presOf" srcId="{11E02E51-D10D-40D4-BC8C-DD05BA06BD87}" destId="{726239C8-C7BC-407A-9CBA-3DD62687CC05}" srcOrd="1" destOrd="0" presId="urn:microsoft.com/office/officeart/2005/8/layout/radial5"/>
    <dgm:cxn modelId="{8E1740A7-7CE7-4ABA-9F9F-E31B31CC323A}" type="presOf" srcId="{CD2429FF-BD58-4A6F-A969-EDF9AA4FD5C6}" destId="{2551BE99-1CD5-4EA5-8290-202C149843B8}" srcOrd="0" destOrd="0" presId="urn:microsoft.com/office/officeart/2005/8/layout/radial5"/>
    <dgm:cxn modelId="{19240B6D-A8F7-4D7E-8805-BBFE5498BCE9}" type="presOf" srcId="{A90AE2F4-A253-455D-AF34-24B7CE8342AA}" destId="{F75C1B9E-1B51-418C-834D-535521C660AC}" srcOrd="0" destOrd="0" presId="urn:microsoft.com/office/officeart/2005/8/layout/radial5"/>
    <dgm:cxn modelId="{646B53E9-4210-430E-AD71-D2BEF36C068B}" type="presOf" srcId="{C11B64BE-A00D-46C8-B242-39F1C636C64F}" destId="{9C022E1F-5886-46E8-A4A5-37E209534D64}" srcOrd="1" destOrd="0" presId="urn:microsoft.com/office/officeart/2005/8/layout/radial5"/>
    <dgm:cxn modelId="{F98DCC1E-5354-46BB-B9C5-9FC309DA7B69}" type="presOf" srcId="{C11B64BE-A00D-46C8-B242-39F1C636C64F}" destId="{1EF6BA2E-063E-42F6-918A-1E9F69016681}" srcOrd="0" destOrd="0" presId="urn:microsoft.com/office/officeart/2005/8/layout/radial5"/>
    <dgm:cxn modelId="{F590C035-AECC-4B13-8ED4-F71B3B85588F}" type="presOf" srcId="{9BEA9672-62B1-44C2-9B63-481CD48522CB}" destId="{BAB41D94-3BD4-4209-A526-B594C00E0968}" srcOrd="0" destOrd="0" presId="urn:microsoft.com/office/officeart/2005/8/layout/radial5"/>
    <dgm:cxn modelId="{FFACA1BD-28AF-43B3-BA5B-6A9704B67C5D}" srcId="{CD2429FF-BD58-4A6F-A969-EDF9AA4FD5C6}" destId="{9BEA9672-62B1-44C2-9B63-481CD48522CB}" srcOrd="4" destOrd="0" parTransId="{C11B64BE-A00D-46C8-B242-39F1C636C64F}" sibTransId="{3D15E12F-0525-4DB0-8147-327899E5BAB6}"/>
    <dgm:cxn modelId="{329A4A56-419C-4821-B7A4-5F4084266EA5}" type="presOf" srcId="{F6253B29-B46B-4BB4-B15C-49EE006D05AD}" destId="{7E52A391-F3CA-49D3-AB75-5F1C52CF9C2A}" srcOrd="0" destOrd="0" presId="urn:microsoft.com/office/officeart/2005/8/layout/radial5"/>
    <dgm:cxn modelId="{077B36DF-3D67-45F4-8F44-03ADA33F43B1}" srcId="{CD2429FF-BD58-4A6F-A969-EDF9AA4FD5C6}" destId="{79E6C243-00CD-4165-90CC-96F6CEE230C1}" srcOrd="0" destOrd="0" parTransId="{11E02E51-D10D-40D4-BC8C-DD05BA06BD87}" sibTransId="{C089F441-B1B7-4991-B136-9E155F3DEB76}"/>
    <dgm:cxn modelId="{20195610-A59F-4DB6-8766-1E0596F2D50A}" type="presOf" srcId="{241E49C9-886F-465B-B395-DEE078FEEB05}" destId="{85728673-DE04-46E3-A98C-1C192ACB9527}" srcOrd="0" destOrd="0" presId="urn:microsoft.com/office/officeart/2005/8/layout/radial5"/>
    <dgm:cxn modelId="{9712E1EB-8D5E-4C66-9B34-1F1A51BF1A54}" type="presOf" srcId="{F6253B29-B46B-4BB4-B15C-49EE006D05AD}" destId="{94C82070-DCC3-4D68-8967-7B104098BA7C}" srcOrd="1" destOrd="0" presId="urn:microsoft.com/office/officeart/2005/8/layout/radial5"/>
    <dgm:cxn modelId="{86E6EBB0-02B3-4FBA-A68F-12A731A5E3ED}" srcId="{CD2429FF-BD58-4A6F-A969-EDF9AA4FD5C6}" destId="{ED4267A7-81A1-410F-8F94-A70C49C9E3EF}" srcOrd="2" destOrd="0" parTransId="{665A59A0-E681-41CC-8231-1FDD4F590403}" sibTransId="{CF826B33-0813-4AB7-9BE9-6A991CA3756A}"/>
    <dgm:cxn modelId="{2CAD4440-1F30-40F6-9023-AE2411315780}" type="presOf" srcId="{D902A588-472C-4984-B8F3-4B8D892C7927}" destId="{58011EB3-0E49-461C-9421-C33BB913241C}" srcOrd="0" destOrd="0" presId="urn:microsoft.com/office/officeart/2005/8/layout/radial5"/>
    <dgm:cxn modelId="{2159EF13-AEA7-4766-A9B7-93DF8358B94F}" type="presOf" srcId="{11E02E51-D10D-40D4-BC8C-DD05BA06BD87}" destId="{D21C2808-43F7-4279-A8EC-3599945262BA}" srcOrd="0" destOrd="0" presId="urn:microsoft.com/office/officeart/2005/8/layout/radial5"/>
    <dgm:cxn modelId="{7749C9E2-FA81-4801-AB8D-896BDE1968F5}" type="presOf" srcId="{ED4267A7-81A1-410F-8F94-A70C49C9E3EF}" destId="{5158BFC0-BE85-46BA-A988-6A59D51096B9}" srcOrd="0" destOrd="0" presId="urn:microsoft.com/office/officeart/2005/8/layout/radial5"/>
    <dgm:cxn modelId="{CC5D3981-3FAF-4A6D-BDFE-8C17B5C8A64E}" srcId="{75BBF39E-DB8D-4809-997D-D8046BB61E8B}" destId="{CD2429FF-BD58-4A6F-A969-EDF9AA4FD5C6}" srcOrd="0" destOrd="0" parTransId="{8F5A28F5-0930-4CDE-897C-4B7DE6979D24}" sibTransId="{561C8FBB-3D1D-456E-94B0-9F26AD1B892F}"/>
    <dgm:cxn modelId="{D4BE422B-6CF5-4BE6-A440-DBD63738F529}" srcId="{CD2429FF-BD58-4A6F-A969-EDF9AA4FD5C6}" destId="{241E49C9-886F-465B-B395-DEE078FEEB05}" srcOrd="1" destOrd="0" parTransId="{F6253B29-B46B-4BB4-B15C-49EE006D05AD}" sibTransId="{3DA479B9-E413-49B6-AB53-453ABAC68070}"/>
    <dgm:cxn modelId="{D7D0135E-D1CA-424A-A25D-B31170507097}" type="presParOf" srcId="{CCBB26EA-233A-476C-8AB5-2680C1175172}" destId="{2551BE99-1CD5-4EA5-8290-202C149843B8}" srcOrd="0" destOrd="0" presId="urn:microsoft.com/office/officeart/2005/8/layout/radial5"/>
    <dgm:cxn modelId="{287AF613-425A-4809-8E12-5B5B2C4F5204}" type="presParOf" srcId="{CCBB26EA-233A-476C-8AB5-2680C1175172}" destId="{D21C2808-43F7-4279-A8EC-3599945262BA}" srcOrd="1" destOrd="0" presId="urn:microsoft.com/office/officeart/2005/8/layout/radial5"/>
    <dgm:cxn modelId="{FFE3AF69-6B2C-4186-8300-072ADE05F31D}" type="presParOf" srcId="{D21C2808-43F7-4279-A8EC-3599945262BA}" destId="{726239C8-C7BC-407A-9CBA-3DD62687CC05}" srcOrd="0" destOrd="0" presId="urn:microsoft.com/office/officeart/2005/8/layout/radial5"/>
    <dgm:cxn modelId="{AC57F492-15C5-4AA4-9C87-C6F7A05115BF}" type="presParOf" srcId="{CCBB26EA-233A-476C-8AB5-2680C1175172}" destId="{9FFF463E-88DB-4C81-92CB-437A1F787F3A}" srcOrd="2" destOrd="0" presId="urn:microsoft.com/office/officeart/2005/8/layout/radial5"/>
    <dgm:cxn modelId="{436477F7-25FB-4186-8AAE-F99CB2D4BD10}" type="presParOf" srcId="{CCBB26EA-233A-476C-8AB5-2680C1175172}" destId="{7E52A391-F3CA-49D3-AB75-5F1C52CF9C2A}" srcOrd="3" destOrd="0" presId="urn:microsoft.com/office/officeart/2005/8/layout/radial5"/>
    <dgm:cxn modelId="{2FDB7284-6351-4253-8BE9-F30288A6106C}" type="presParOf" srcId="{7E52A391-F3CA-49D3-AB75-5F1C52CF9C2A}" destId="{94C82070-DCC3-4D68-8967-7B104098BA7C}" srcOrd="0" destOrd="0" presId="urn:microsoft.com/office/officeart/2005/8/layout/radial5"/>
    <dgm:cxn modelId="{4B9E15E7-6560-4652-AEEA-B039FF772DD1}" type="presParOf" srcId="{CCBB26EA-233A-476C-8AB5-2680C1175172}" destId="{85728673-DE04-46E3-A98C-1C192ACB9527}" srcOrd="4" destOrd="0" presId="urn:microsoft.com/office/officeart/2005/8/layout/radial5"/>
    <dgm:cxn modelId="{92F90ED8-81BA-4CAE-87A4-266CD3B06913}" type="presParOf" srcId="{CCBB26EA-233A-476C-8AB5-2680C1175172}" destId="{89292FA9-9917-4DE1-92DC-F159DDAC4614}" srcOrd="5" destOrd="0" presId="urn:microsoft.com/office/officeart/2005/8/layout/radial5"/>
    <dgm:cxn modelId="{312652C8-571A-432C-898B-F5CC89FA3156}" type="presParOf" srcId="{89292FA9-9917-4DE1-92DC-F159DDAC4614}" destId="{98A3105B-84D2-46D1-A878-021FEBE8038F}" srcOrd="0" destOrd="0" presId="urn:microsoft.com/office/officeart/2005/8/layout/radial5"/>
    <dgm:cxn modelId="{D776979D-A2A6-4190-B1AD-BDF63BD06964}" type="presParOf" srcId="{CCBB26EA-233A-476C-8AB5-2680C1175172}" destId="{5158BFC0-BE85-46BA-A988-6A59D51096B9}" srcOrd="6" destOrd="0" presId="urn:microsoft.com/office/officeart/2005/8/layout/radial5"/>
    <dgm:cxn modelId="{74B0E87D-B38E-4CCE-9689-42CAA6DE0365}" type="presParOf" srcId="{CCBB26EA-233A-476C-8AB5-2680C1175172}" destId="{58011EB3-0E49-461C-9421-C33BB913241C}" srcOrd="7" destOrd="0" presId="urn:microsoft.com/office/officeart/2005/8/layout/radial5"/>
    <dgm:cxn modelId="{5E6A7F2F-9047-45F2-812F-DF0BD7634AFB}" type="presParOf" srcId="{58011EB3-0E49-461C-9421-C33BB913241C}" destId="{F8CDD814-3772-44F8-87E3-EFC76A1FAA3C}" srcOrd="0" destOrd="0" presId="urn:microsoft.com/office/officeart/2005/8/layout/radial5"/>
    <dgm:cxn modelId="{CB6E9C20-521F-4DCB-824C-D56EB53D3E59}" type="presParOf" srcId="{CCBB26EA-233A-476C-8AB5-2680C1175172}" destId="{F75C1B9E-1B51-418C-834D-535521C660AC}" srcOrd="8" destOrd="0" presId="urn:microsoft.com/office/officeart/2005/8/layout/radial5"/>
    <dgm:cxn modelId="{115F5750-8CCD-4DBA-A4A7-CF86934F2B48}" type="presParOf" srcId="{CCBB26EA-233A-476C-8AB5-2680C1175172}" destId="{1EF6BA2E-063E-42F6-918A-1E9F69016681}" srcOrd="9" destOrd="0" presId="urn:microsoft.com/office/officeart/2005/8/layout/radial5"/>
    <dgm:cxn modelId="{4C0D7DC6-1AC6-4949-9C85-8570B4B333BB}" type="presParOf" srcId="{1EF6BA2E-063E-42F6-918A-1E9F69016681}" destId="{9C022E1F-5886-46E8-A4A5-37E209534D64}" srcOrd="0" destOrd="0" presId="urn:microsoft.com/office/officeart/2005/8/layout/radial5"/>
    <dgm:cxn modelId="{28A631B0-FB3B-4F3D-9802-CBFF1B966683}" type="presParOf" srcId="{CCBB26EA-233A-476C-8AB5-2680C1175172}" destId="{BAB41D94-3BD4-4209-A526-B594C00E0968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C1A6B-DF38-4CCB-B5FE-38A7F3BA1F5A}">
      <dsp:nvSpPr>
        <dsp:cNvPr id="0" name=""/>
        <dsp:cNvSpPr/>
      </dsp:nvSpPr>
      <dsp:spPr>
        <a:xfrm>
          <a:off x="3741604" y="2297996"/>
          <a:ext cx="1639178" cy="1639178"/>
        </a:xfrm>
        <a:prstGeom prst="ellipse">
          <a:avLst/>
        </a:prstGeom>
        <a:solidFill>
          <a:srgbClr val="00B05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Basic Nurses Training</a:t>
          </a:r>
          <a:endParaRPr lang="en-US" sz="2300" kern="1200" dirty="0"/>
        </a:p>
      </dsp:txBody>
      <dsp:txXfrm>
        <a:off x="3981656" y="2538048"/>
        <a:ext cx="1159074" cy="1159074"/>
      </dsp:txXfrm>
    </dsp:sp>
    <dsp:sp modelId="{7087226E-A896-4316-A31A-14B5BC001974}">
      <dsp:nvSpPr>
        <dsp:cNvPr id="0" name=""/>
        <dsp:cNvSpPr/>
      </dsp:nvSpPr>
      <dsp:spPr>
        <a:xfrm rot="16200000">
          <a:off x="4387126" y="1700760"/>
          <a:ext cx="348134" cy="5573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4439346" y="1864444"/>
        <a:ext cx="243694" cy="334392"/>
      </dsp:txXfrm>
    </dsp:sp>
    <dsp:sp modelId="{EE72FFF8-A946-4426-96AD-78D4AA152999}">
      <dsp:nvSpPr>
        <dsp:cNvPr id="0" name=""/>
        <dsp:cNvSpPr/>
      </dsp:nvSpPr>
      <dsp:spPr>
        <a:xfrm>
          <a:off x="3741604" y="1960"/>
          <a:ext cx="1639178" cy="1639178"/>
        </a:xfrm>
        <a:prstGeom prst="ellipse">
          <a:avLst/>
        </a:prstGeom>
        <a:solidFill>
          <a:srgbClr val="92D05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Ministry of </a:t>
          </a:r>
          <a:r>
            <a:rPr lang="en-US" sz="1700" kern="1200" dirty="0" smtClean="0"/>
            <a:t>Health</a:t>
          </a:r>
          <a:endParaRPr lang="en-US" sz="17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90%</a:t>
          </a:r>
          <a:endParaRPr lang="en-US" sz="1700" kern="1200" dirty="0"/>
        </a:p>
      </dsp:txBody>
      <dsp:txXfrm>
        <a:off x="3981656" y="242012"/>
        <a:ext cx="1159074" cy="1159074"/>
      </dsp:txXfrm>
    </dsp:sp>
    <dsp:sp modelId="{29E99769-634D-4CDA-8B54-C4EA623A410A}">
      <dsp:nvSpPr>
        <dsp:cNvPr id="0" name=""/>
        <dsp:cNvSpPr/>
      </dsp:nvSpPr>
      <dsp:spPr>
        <a:xfrm rot="1800000">
          <a:off x="5372806" y="3408008"/>
          <a:ext cx="348134" cy="5573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5379802" y="3493362"/>
        <a:ext cx="243694" cy="334392"/>
      </dsp:txXfrm>
    </dsp:sp>
    <dsp:sp modelId="{CBA646F5-E707-45CA-89F4-21D2A745EC36}">
      <dsp:nvSpPr>
        <dsp:cNvPr id="0" name=""/>
        <dsp:cNvSpPr/>
      </dsp:nvSpPr>
      <dsp:spPr>
        <a:xfrm>
          <a:off x="5730029" y="3446014"/>
          <a:ext cx="1639178" cy="16391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Private sector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5970081" y="3686066"/>
        <a:ext cx="1159074" cy="1159074"/>
      </dsp:txXfrm>
    </dsp:sp>
    <dsp:sp modelId="{47DABDBE-7389-4803-AC27-E8C571DC8677}">
      <dsp:nvSpPr>
        <dsp:cNvPr id="0" name=""/>
        <dsp:cNvSpPr/>
      </dsp:nvSpPr>
      <dsp:spPr>
        <a:xfrm rot="9000000">
          <a:off x="3401446" y="3408008"/>
          <a:ext cx="348134" cy="5573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0800000">
        <a:off x="3498890" y="3493362"/>
        <a:ext cx="243694" cy="334392"/>
      </dsp:txXfrm>
    </dsp:sp>
    <dsp:sp modelId="{1B179476-EEE8-415B-9E7C-D101F0ED82D9}">
      <dsp:nvSpPr>
        <dsp:cNvPr id="0" name=""/>
        <dsp:cNvSpPr/>
      </dsp:nvSpPr>
      <dsp:spPr>
        <a:xfrm>
          <a:off x="1753178" y="3446014"/>
          <a:ext cx="1639178" cy="16391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State Universities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1993230" y="3686066"/>
        <a:ext cx="1159074" cy="11590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352387-79DC-4FF8-924E-D110002D4CFF}">
      <dsp:nvSpPr>
        <dsp:cNvPr id="0" name=""/>
        <dsp:cNvSpPr/>
      </dsp:nvSpPr>
      <dsp:spPr>
        <a:xfrm>
          <a:off x="4162156" y="1868016"/>
          <a:ext cx="1312484" cy="13124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CNE</a:t>
          </a:r>
          <a:endParaRPr lang="en-US" sz="3100" kern="1200" dirty="0"/>
        </a:p>
      </dsp:txBody>
      <dsp:txXfrm>
        <a:off x="4354365" y="2060225"/>
        <a:ext cx="928066" cy="928066"/>
      </dsp:txXfrm>
    </dsp:sp>
    <dsp:sp modelId="{C8D58362-1F88-4E84-9EA6-62B47CD41F5D}">
      <dsp:nvSpPr>
        <dsp:cNvPr id="0" name=""/>
        <dsp:cNvSpPr/>
      </dsp:nvSpPr>
      <dsp:spPr>
        <a:xfrm rot="16200000">
          <a:off x="4741995" y="1502604"/>
          <a:ext cx="152806" cy="4511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4764916" y="1615757"/>
        <a:ext cx="106964" cy="270696"/>
      </dsp:txXfrm>
    </dsp:sp>
    <dsp:sp modelId="{B82CB654-2CBA-4F62-ABD1-DF2AAFFDA957}">
      <dsp:nvSpPr>
        <dsp:cNvPr id="0" name=""/>
        <dsp:cNvSpPr/>
      </dsp:nvSpPr>
      <dsp:spPr>
        <a:xfrm>
          <a:off x="3903996" y="-249102"/>
          <a:ext cx="1828804" cy="18288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Post basic, clinical specializations at PBS  </a:t>
          </a:r>
          <a:endParaRPr lang="en-US" sz="1400" kern="1200" dirty="0"/>
        </a:p>
      </dsp:txBody>
      <dsp:txXfrm>
        <a:off x="4171818" y="18720"/>
        <a:ext cx="1293160" cy="1293160"/>
      </dsp:txXfrm>
    </dsp:sp>
    <dsp:sp modelId="{273E53CC-0454-4650-A54F-C65165749A7D}">
      <dsp:nvSpPr>
        <dsp:cNvPr id="0" name=""/>
        <dsp:cNvSpPr/>
      </dsp:nvSpPr>
      <dsp:spPr>
        <a:xfrm>
          <a:off x="5538070" y="2298678"/>
          <a:ext cx="152806" cy="4511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5538070" y="2388910"/>
        <a:ext cx="106964" cy="270696"/>
      </dsp:txXfrm>
    </dsp:sp>
    <dsp:sp modelId="{D71E9DDE-738D-420C-9FA8-09038CA0CCE7}">
      <dsp:nvSpPr>
        <dsp:cNvPr id="0" name=""/>
        <dsp:cNvSpPr/>
      </dsp:nvSpPr>
      <dsp:spPr>
        <a:xfrm>
          <a:off x="5762955" y="1609856"/>
          <a:ext cx="1828804" cy="1828804"/>
        </a:xfrm>
        <a:prstGeom prst="ellipse">
          <a:avLst/>
        </a:prstGeom>
        <a:solidFill>
          <a:srgbClr val="00B05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In- service education , hospital based </a:t>
          </a:r>
          <a:endParaRPr lang="en-US" sz="1600" kern="1200" dirty="0"/>
        </a:p>
      </dsp:txBody>
      <dsp:txXfrm>
        <a:off x="6030777" y="1877678"/>
        <a:ext cx="1293160" cy="1293160"/>
      </dsp:txXfrm>
    </dsp:sp>
    <dsp:sp modelId="{0CA5C723-9C9F-4172-B187-498DB4FE2CDD}">
      <dsp:nvSpPr>
        <dsp:cNvPr id="0" name=""/>
        <dsp:cNvSpPr/>
      </dsp:nvSpPr>
      <dsp:spPr>
        <a:xfrm rot="5400000">
          <a:off x="4741995" y="3094753"/>
          <a:ext cx="152806" cy="4511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4764916" y="3162064"/>
        <a:ext cx="106964" cy="270696"/>
      </dsp:txXfrm>
    </dsp:sp>
    <dsp:sp modelId="{6429FA31-DAEC-40DC-8C1D-C9265A772C75}">
      <dsp:nvSpPr>
        <dsp:cNvPr id="0" name=""/>
        <dsp:cNvSpPr/>
      </dsp:nvSpPr>
      <dsp:spPr>
        <a:xfrm>
          <a:off x="3903996" y="3468815"/>
          <a:ext cx="1828804" cy="1828804"/>
        </a:xfrm>
        <a:prstGeom prst="ellipse">
          <a:avLst/>
        </a:prstGeom>
        <a:solidFill>
          <a:srgbClr val="00B05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Top – up bachelors and Masters in Nursing </a:t>
          </a:r>
          <a:r>
            <a:rPr lang="en-US" sz="1600" kern="1200" dirty="0" err="1" smtClean="0"/>
            <a:t>programmes</a:t>
          </a:r>
          <a:r>
            <a:rPr lang="en-US" sz="1600" kern="1200" dirty="0" smtClean="0"/>
            <a:t> </a:t>
          </a:r>
          <a:endParaRPr lang="en-US" sz="1600" kern="1200" dirty="0"/>
        </a:p>
      </dsp:txBody>
      <dsp:txXfrm>
        <a:off x="4171818" y="3736637"/>
        <a:ext cx="1293160" cy="1293160"/>
      </dsp:txXfrm>
    </dsp:sp>
    <dsp:sp modelId="{0BC947FF-0F17-4D62-BE80-E884584B4752}">
      <dsp:nvSpPr>
        <dsp:cNvPr id="0" name=""/>
        <dsp:cNvSpPr/>
      </dsp:nvSpPr>
      <dsp:spPr>
        <a:xfrm rot="10800000">
          <a:off x="3945920" y="2298678"/>
          <a:ext cx="152806" cy="4511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3991762" y="2388910"/>
        <a:ext cx="106964" cy="270696"/>
      </dsp:txXfrm>
    </dsp:sp>
    <dsp:sp modelId="{2BEEBAFD-7806-4FE5-AAF3-7F13C6F690D3}">
      <dsp:nvSpPr>
        <dsp:cNvPr id="0" name=""/>
        <dsp:cNvSpPr/>
      </dsp:nvSpPr>
      <dsp:spPr>
        <a:xfrm>
          <a:off x="2045037" y="1609856"/>
          <a:ext cx="1828804" cy="18288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Conferences and workshops </a:t>
          </a:r>
          <a:endParaRPr lang="en-US" sz="1400" kern="1200" dirty="0"/>
        </a:p>
      </dsp:txBody>
      <dsp:txXfrm>
        <a:off x="2312859" y="1877678"/>
        <a:ext cx="1293160" cy="1293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7E7619-AF1C-4311-B35D-3BEB3032F497}">
      <dsp:nvSpPr>
        <dsp:cNvPr id="0" name=""/>
        <dsp:cNvSpPr/>
      </dsp:nvSpPr>
      <dsp:spPr>
        <a:xfrm>
          <a:off x="4307456" y="1929605"/>
          <a:ext cx="1060518" cy="10605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E-Incubator</a:t>
          </a:r>
          <a:endParaRPr lang="en-US" sz="1100" kern="1200" dirty="0"/>
        </a:p>
      </dsp:txBody>
      <dsp:txXfrm>
        <a:off x="4462765" y="2084914"/>
        <a:ext cx="749900" cy="749900"/>
      </dsp:txXfrm>
    </dsp:sp>
    <dsp:sp modelId="{D5973C5C-D9ED-4E87-8C02-1EFF7E25CCFB}">
      <dsp:nvSpPr>
        <dsp:cNvPr id="0" name=""/>
        <dsp:cNvSpPr/>
      </dsp:nvSpPr>
      <dsp:spPr>
        <a:xfrm rot="16200000">
          <a:off x="4740594" y="1532196"/>
          <a:ext cx="194243" cy="4393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769731" y="1649196"/>
        <a:ext cx="135970" cy="263589"/>
      </dsp:txXfrm>
    </dsp:sp>
    <dsp:sp modelId="{698C9EA3-F679-4176-839D-03E5BDD76DE4}">
      <dsp:nvSpPr>
        <dsp:cNvPr id="0" name=""/>
        <dsp:cNvSpPr/>
      </dsp:nvSpPr>
      <dsp:spPr>
        <a:xfrm>
          <a:off x="3923312" y="-265697"/>
          <a:ext cx="1828806" cy="18288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Basic Nursing Training in NTS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01 </a:t>
          </a:r>
          <a:endParaRPr lang="en-US" sz="1100" kern="1200" dirty="0"/>
        </a:p>
      </dsp:txBody>
      <dsp:txXfrm>
        <a:off x="4191134" y="2125"/>
        <a:ext cx="1293162" cy="1293162"/>
      </dsp:txXfrm>
    </dsp:sp>
    <dsp:sp modelId="{B097C58A-BED9-4993-8624-0E6A06EC0EC9}">
      <dsp:nvSpPr>
        <dsp:cNvPr id="0" name=""/>
        <dsp:cNvSpPr/>
      </dsp:nvSpPr>
      <dsp:spPr>
        <a:xfrm>
          <a:off x="5448604" y="2240207"/>
          <a:ext cx="194243" cy="4393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5448604" y="2328070"/>
        <a:ext cx="135970" cy="263589"/>
      </dsp:txXfrm>
    </dsp:sp>
    <dsp:sp modelId="{F69C33E9-6E2F-4197-B1D8-4309618DA93E}">
      <dsp:nvSpPr>
        <dsp:cNvPr id="0" name=""/>
        <dsp:cNvSpPr/>
      </dsp:nvSpPr>
      <dsp:spPr>
        <a:xfrm>
          <a:off x="5734471" y="1545461"/>
          <a:ext cx="1828806" cy="18288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CPD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Clinical specialties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03  </a:t>
          </a:r>
          <a:endParaRPr lang="en-US" sz="1100" kern="1200" dirty="0"/>
        </a:p>
      </dsp:txBody>
      <dsp:txXfrm>
        <a:off x="6002293" y="1813283"/>
        <a:ext cx="1293162" cy="1293162"/>
      </dsp:txXfrm>
    </dsp:sp>
    <dsp:sp modelId="{C373E63A-471D-49D5-B999-E9945BB21126}">
      <dsp:nvSpPr>
        <dsp:cNvPr id="0" name=""/>
        <dsp:cNvSpPr/>
      </dsp:nvSpPr>
      <dsp:spPr>
        <a:xfrm rot="5400000">
          <a:off x="4740594" y="2948217"/>
          <a:ext cx="194243" cy="4393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769731" y="3006944"/>
        <a:ext cx="135970" cy="263589"/>
      </dsp:txXfrm>
    </dsp:sp>
    <dsp:sp modelId="{4DD33197-D5F7-4B3C-B2DF-EE60D40CB46F}">
      <dsp:nvSpPr>
        <dsp:cNvPr id="0" name=""/>
        <dsp:cNvSpPr/>
      </dsp:nvSpPr>
      <dsp:spPr>
        <a:xfrm>
          <a:off x="3923312" y="3356620"/>
          <a:ext cx="1828806" cy="18288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Top up Bachelors Maldives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02 </a:t>
          </a:r>
          <a:endParaRPr lang="en-US" sz="1100" kern="1200" dirty="0"/>
        </a:p>
      </dsp:txBody>
      <dsp:txXfrm>
        <a:off x="4191134" y="3624442"/>
        <a:ext cx="1293162" cy="1293162"/>
      </dsp:txXfrm>
    </dsp:sp>
    <dsp:sp modelId="{7E3F4822-1ED2-4F2C-AC42-6195749D1D4A}">
      <dsp:nvSpPr>
        <dsp:cNvPr id="0" name=""/>
        <dsp:cNvSpPr/>
      </dsp:nvSpPr>
      <dsp:spPr>
        <a:xfrm rot="10800000">
          <a:off x="4032584" y="2240207"/>
          <a:ext cx="194243" cy="4393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4090857" y="2328070"/>
        <a:ext cx="135970" cy="263589"/>
      </dsp:txXfrm>
    </dsp:sp>
    <dsp:sp modelId="{59C12D74-8925-414D-9F93-2A0AAAE28CFB}">
      <dsp:nvSpPr>
        <dsp:cNvPr id="0" name=""/>
        <dsp:cNvSpPr/>
      </dsp:nvSpPr>
      <dsp:spPr>
        <a:xfrm>
          <a:off x="2112153" y="1545461"/>
          <a:ext cx="1828806" cy="18288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Top up Bachelors Sri Lanka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02 </a:t>
          </a:r>
          <a:endParaRPr lang="en-US" sz="1100" kern="1200" dirty="0"/>
        </a:p>
      </dsp:txBody>
      <dsp:txXfrm>
        <a:off x="2379975" y="1813283"/>
        <a:ext cx="1293162" cy="12931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51BE99-1CD5-4EA5-8290-202C149843B8}">
      <dsp:nvSpPr>
        <dsp:cNvPr id="0" name=""/>
        <dsp:cNvSpPr/>
      </dsp:nvSpPr>
      <dsp:spPr>
        <a:xfrm>
          <a:off x="2831852" y="1898103"/>
          <a:ext cx="1353396" cy="13533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Stakeholders</a:t>
          </a:r>
          <a:endParaRPr lang="en-US" sz="1100" kern="1200" dirty="0"/>
        </a:p>
      </dsp:txBody>
      <dsp:txXfrm>
        <a:off x="3030052" y="2096303"/>
        <a:ext cx="956996" cy="956996"/>
      </dsp:txXfrm>
    </dsp:sp>
    <dsp:sp modelId="{D21C2808-43F7-4279-A8EC-3599945262BA}">
      <dsp:nvSpPr>
        <dsp:cNvPr id="0" name=""/>
        <dsp:cNvSpPr/>
      </dsp:nvSpPr>
      <dsp:spPr>
        <a:xfrm rot="16200000">
          <a:off x="3365005" y="1405311"/>
          <a:ext cx="287090" cy="4601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408069" y="1540406"/>
        <a:ext cx="200963" cy="276092"/>
      </dsp:txXfrm>
    </dsp:sp>
    <dsp:sp modelId="{9FFF463E-88DB-4C81-92CB-437A1F787F3A}">
      <dsp:nvSpPr>
        <dsp:cNvPr id="0" name=""/>
        <dsp:cNvSpPr/>
      </dsp:nvSpPr>
      <dsp:spPr>
        <a:xfrm>
          <a:off x="2831852" y="3027"/>
          <a:ext cx="1353396" cy="13533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International Institute of Health Sciences (IIHS)</a:t>
          </a:r>
          <a:endParaRPr lang="en-US" sz="1400" kern="1200" dirty="0"/>
        </a:p>
      </dsp:txBody>
      <dsp:txXfrm>
        <a:off x="3030052" y="201227"/>
        <a:ext cx="956996" cy="956996"/>
      </dsp:txXfrm>
    </dsp:sp>
    <dsp:sp modelId="{7E52A391-F3CA-49D3-AB75-5F1C52CF9C2A}">
      <dsp:nvSpPr>
        <dsp:cNvPr id="0" name=""/>
        <dsp:cNvSpPr/>
      </dsp:nvSpPr>
      <dsp:spPr>
        <a:xfrm rot="20520000">
          <a:off x="4258440" y="2054429"/>
          <a:ext cx="287090" cy="4601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260548" y="2159767"/>
        <a:ext cx="200963" cy="276092"/>
      </dsp:txXfrm>
    </dsp:sp>
    <dsp:sp modelId="{85728673-DE04-46E3-A98C-1C192ACB9527}">
      <dsp:nvSpPr>
        <dsp:cNvPr id="0" name=""/>
        <dsp:cNvSpPr/>
      </dsp:nvSpPr>
      <dsp:spPr>
        <a:xfrm>
          <a:off x="4634177" y="1312492"/>
          <a:ext cx="1353396" cy="13533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Bio-Inquirer</a:t>
          </a:r>
          <a:endParaRPr lang="en-US" sz="1400" kern="1200" dirty="0"/>
        </a:p>
      </dsp:txBody>
      <dsp:txXfrm>
        <a:off x="4832377" y="1510692"/>
        <a:ext cx="956996" cy="956996"/>
      </dsp:txXfrm>
    </dsp:sp>
    <dsp:sp modelId="{89292FA9-9917-4DE1-92DC-F159DDAC4614}">
      <dsp:nvSpPr>
        <dsp:cNvPr id="0" name=""/>
        <dsp:cNvSpPr/>
      </dsp:nvSpPr>
      <dsp:spPr>
        <a:xfrm rot="3240000">
          <a:off x="3917178" y="3104725"/>
          <a:ext cx="287090" cy="4601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934929" y="3161917"/>
        <a:ext cx="200963" cy="276092"/>
      </dsp:txXfrm>
    </dsp:sp>
    <dsp:sp modelId="{5158BFC0-BE85-46BA-A988-6A59D51096B9}">
      <dsp:nvSpPr>
        <dsp:cNvPr id="0" name=""/>
        <dsp:cNvSpPr/>
      </dsp:nvSpPr>
      <dsp:spPr>
        <a:xfrm>
          <a:off x="3945750" y="3431252"/>
          <a:ext cx="1353396" cy="13533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Practicing nurses in Sri Lanka and Maldives</a:t>
          </a:r>
          <a:endParaRPr lang="en-US" sz="1200" kern="1200" dirty="0"/>
        </a:p>
      </dsp:txBody>
      <dsp:txXfrm>
        <a:off x="4143950" y="3629452"/>
        <a:ext cx="956996" cy="956996"/>
      </dsp:txXfrm>
    </dsp:sp>
    <dsp:sp modelId="{58011EB3-0E49-461C-9421-C33BB913241C}">
      <dsp:nvSpPr>
        <dsp:cNvPr id="0" name=""/>
        <dsp:cNvSpPr/>
      </dsp:nvSpPr>
      <dsp:spPr>
        <a:xfrm rot="7560000">
          <a:off x="2812832" y="3104725"/>
          <a:ext cx="287090" cy="4601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2881208" y="3161917"/>
        <a:ext cx="200963" cy="276092"/>
      </dsp:txXfrm>
    </dsp:sp>
    <dsp:sp modelId="{F75C1B9E-1B51-418C-834D-535521C660AC}">
      <dsp:nvSpPr>
        <dsp:cNvPr id="0" name=""/>
        <dsp:cNvSpPr/>
      </dsp:nvSpPr>
      <dsp:spPr>
        <a:xfrm>
          <a:off x="1717954" y="3431252"/>
          <a:ext cx="1353396" cy="13533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Sri Lanka Nursing Association (SLNA)</a:t>
          </a:r>
          <a:endParaRPr lang="en-US" sz="1400" kern="1200" dirty="0"/>
        </a:p>
      </dsp:txBody>
      <dsp:txXfrm>
        <a:off x="1916154" y="3629452"/>
        <a:ext cx="956996" cy="956996"/>
      </dsp:txXfrm>
    </dsp:sp>
    <dsp:sp modelId="{1EF6BA2E-063E-42F6-918A-1E9F69016681}">
      <dsp:nvSpPr>
        <dsp:cNvPr id="0" name=""/>
        <dsp:cNvSpPr/>
      </dsp:nvSpPr>
      <dsp:spPr>
        <a:xfrm rot="11880000">
          <a:off x="2471570" y="2054429"/>
          <a:ext cx="287090" cy="4601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2555589" y="2159767"/>
        <a:ext cx="200963" cy="276092"/>
      </dsp:txXfrm>
    </dsp:sp>
    <dsp:sp modelId="{BAB41D94-3BD4-4209-A526-B594C00E0968}">
      <dsp:nvSpPr>
        <dsp:cNvPr id="0" name=""/>
        <dsp:cNvSpPr/>
      </dsp:nvSpPr>
      <dsp:spPr>
        <a:xfrm>
          <a:off x="1029528" y="1312492"/>
          <a:ext cx="1353396" cy="13533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Government and Private Hospitals</a:t>
          </a:r>
          <a:endParaRPr lang="en-US" sz="1400" kern="1200" dirty="0"/>
        </a:p>
      </dsp:txBody>
      <dsp:txXfrm>
        <a:off x="1227728" y="1510692"/>
        <a:ext cx="956996" cy="9569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98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00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581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05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866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230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685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87DE6118-2437-4B30-8E3C-4D2BE6020583}" type="datetimeFigureOut">
              <a:rPr lang="en-US" smtClean="0"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681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87DE6118-2437-4B30-8E3C-4D2BE6020583}" type="datetimeFigureOut">
              <a:rPr lang="en-US" smtClean="0"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95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779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179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389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81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079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655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141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150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54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iihsnts.edu.lk/" TargetMode="External"/><Relationship Id="rId4" Type="http://schemas.openxmlformats.org/officeDocument/2006/relationships/hyperlink" Target="http://www.iihs.edu.lk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image" Target="../media/image31.jpeg"/><Relationship Id="rId3" Type="http://schemas.openxmlformats.org/officeDocument/2006/relationships/image" Target="../media/image27.jpg"/><Relationship Id="rId7" Type="http://schemas.openxmlformats.org/officeDocument/2006/relationships/diagramLayout" Target="../diagrams/layout4.xml"/><Relationship Id="rId12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4.xml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microsoft.com/office/2007/relationships/diagramDrawing" Target="../diagrams/drawing4.xml"/><Relationship Id="rId4" Type="http://schemas.openxmlformats.org/officeDocument/2006/relationships/image" Target="../media/image28.jpg"/><Relationship Id="rId9" Type="http://schemas.openxmlformats.org/officeDocument/2006/relationships/diagramColors" Target="../diagrams/colors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hyperlink" Target="http://www.iihsnts.edu.lk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3.jpeg"/><Relationship Id="rId7" Type="http://schemas.openxmlformats.org/officeDocument/2006/relationships/image" Target="../media/image45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G"/><Relationship Id="rId11" Type="http://schemas.openxmlformats.org/officeDocument/2006/relationships/image" Target="../media/image49.jpg"/><Relationship Id="rId5" Type="http://schemas.openxmlformats.org/officeDocument/2006/relationships/image" Target="../media/image40.JPG"/><Relationship Id="rId10" Type="http://schemas.openxmlformats.org/officeDocument/2006/relationships/image" Target="../media/image48.jpg"/><Relationship Id="rId4" Type="http://schemas.openxmlformats.org/officeDocument/2006/relationships/hyperlink" Target="http://www.iihs.edu.lk/" TargetMode="External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hyperlink" Target="http://www.iihs.edu.lk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png"/><Relationship Id="rId7" Type="http://schemas.openxmlformats.org/officeDocument/2006/relationships/image" Target="../media/image59.jpg"/><Relationship Id="rId12" Type="http://schemas.openxmlformats.org/officeDocument/2006/relationships/image" Target="../media/image64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g"/><Relationship Id="rId11" Type="http://schemas.openxmlformats.org/officeDocument/2006/relationships/image" Target="../media/image63.jpg"/><Relationship Id="rId5" Type="http://schemas.openxmlformats.org/officeDocument/2006/relationships/image" Target="../media/image57.png"/><Relationship Id="rId10" Type="http://schemas.openxmlformats.org/officeDocument/2006/relationships/image" Target="../media/image62.jpg"/><Relationship Id="rId4" Type="http://schemas.openxmlformats.org/officeDocument/2006/relationships/image" Target="../media/image56.jpg"/><Relationship Id="rId9" Type="http://schemas.openxmlformats.org/officeDocument/2006/relationships/image" Target="../media/image61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2800" b="1" dirty="0"/>
              <a:t>Innovation in Continuing Professional Development (CPD)</a:t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400" b="1" dirty="0" smtClean="0"/>
              <a:t>e-incubator </a:t>
            </a:r>
            <a:endParaRPr lang="en-US" sz="2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Ms. Nadeeka Jayasinghe</a:t>
            </a:r>
          </a:p>
          <a:p>
            <a:r>
              <a:rPr lang="en-US" dirty="0"/>
              <a:t>Director nursing and promotions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871" y="776104"/>
            <a:ext cx="2415694" cy="171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17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IIHS Vision – “The Transformers”</a:t>
            </a:r>
            <a:endParaRPr lang="en-GB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340" y="2297927"/>
            <a:ext cx="5457896" cy="2839279"/>
          </a:xfrm>
        </p:spPr>
      </p:pic>
      <p:sp>
        <p:nvSpPr>
          <p:cNvPr id="7" name="Title 1"/>
          <p:cNvSpPr txBox="1">
            <a:spLocks/>
          </p:cNvSpPr>
          <p:nvPr/>
        </p:nvSpPr>
        <p:spPr bwMode="gray">
          <a:xfrm>
            <a:off x="1017767" y="4732351"/>
            <a:ext cx="11998518" cy="1728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i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 “To Transform People, Community and the Landscape through </a:t>
            </a:r>
            <a:r>
              <a:rPr lang="en-US" sz="2800" b="1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Innovation</a:t>
            </a:r>
            <a:r>
              <a:rPr lang="en-US" sz="2800" b="1" i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908" y="471632"/>
            <a:ext cx="2305201" cy="163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90" y="3653174"/>
            <a:ext cx="4114800" cy="30860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474" y="592426"/>
            <a:ext cx="8911687" cy="1325451"/>
          </a:xfrm>
        </p:spPr>
        <p:txBody>
          <a:bodyPr>
            <a:normAutofit/>
          </a:bodyPr>
          <a:lstStyle/>
          <a:p>
            <a:r>
              <a:rPr lang="en-US" dirty="0" smtClean="0"/>
              <a:t>Feasibility </a:t>
            </a:r>
            <a:br>
              <a:rPr lang="en-US" dirty="0" smtClean="0"/>
            </a:br>
            <a:r>
              <a:rPr lang="en-US" dirty="0" smtClean="0"/>
              <a:t>Perception of the Users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6473" y="2337066"/>
            <a:ext cx="4835301" cy="4411464"/>
          </a:xfrm>
        </p:spPr>
        <p:txBody>
          <a:bodyPr>
            <a:normAutofit fontScale="77500" lnSpcReduction="20000"/>
          </a:bodyPr>
          <a:lstStyle/>
          <a:p>
            <a:r>
              <a:rPr lang="en-US" sz="2200" dirty="0"/>
              <a:t>Study on </a:t>
            </a:r>
            <a:r>
              <a:rPr lang="en-US" sz="2200" dirty="0" smtClean="0"/>
              <a:t>Nursing administrators – 2017</a:t>
            </a:r>
          </a:p>
          <a:p>
            <a:pPr lvl="1"/>
            <a:r>
              <a:rPr lang="en-US" sz="2200" dirty="0"/>
              <a:t>Recognizing e-learning as an essential component  and a solution to current gaps in training in both Basic and CNE</a:t>
            </a:r>
          </a:p>
          <a:p>
            <a:r>
              <a:rPr lang="en-US" sz="2200" dirty="0" smtClean="0"/>
              <a:t>Study conducted on tutors – 2018</a:t>
            </a:r>
          </a:p>
          <a:p>
            <a:r>
              <a:rPr lang="en-US" sz="2200" dirty="0" smtClean="0"/>
              <a:t>Pilot project – 2017</a:t>
            </a:r>
          </a:p>
          <a:p>
            <a:pPr lvl="1"/>
            <a:r>
              <a:rPr lang="en-US" sz="2200" dirty="0"/>
              <a:t>“Research road show</a:t>
            </a:r>
            <a:r>
              <a:rPr lang="en-US" sz="2200" dirty="0" smtClean="0"/>
              <a:t>”</a:t>
            </a:r>
            <a:endParaRPr lang="en-US" sz="2200" dirty="0"/>
          </a:p>
          <a:p>
            <a:pPr lvl="2"/>
            <a:r>
              <a:rPr lang="en-US" sz="2200" dirty="0"/>
              <a:t> </a:t>
            </a:r>
            <a:r>
              <a:rPr lang="en-US" sz="2200" dirty="0" smtClean="0"/>
              <a:t>Positive </a:t>
            </a:r>
            <a:r>
              <a:rPr lang="en-US" sz="2200" dirty="0"/>
              <a:t>perception of the Nursing students and tutors </a:t>
            </a:r>
          </a:p>
          <a:p>
            <a:pPr lvl="2"/>
            <a:r>
              <a:rPr lang="en-US" sz="2200" dirty="0"/>
              <a:t>Almost 100 % has the access to digital devices and </a:t>
            </a:r>
            <a:r>
              <a:rPr lang="en-US" sz="2200" dirty="0" smtClean="0"/>
              <a:t>internet   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60% usage of the e-Incubator platform during their final year of </a:t>
            </a:r>
            <a:r>
              <a:rPr lang="en-US" sz="2000" dirty="0" smtClean="0">
                <a:solidFill>
                  <a:schemeClr val="tx1"/>
                </a:solidFill>
              </a:rPr>
              <a:t>study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89" y="592426"/>
            <a:ext cx="4114800" cy="274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90" y="592426"/>
            <a:ext cx="4114800" cy="3939262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810" y="1023148"/>
            <a:ext cx="4824412" cy="204223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" t="28706" r="31080" b="19496"/>
          <a:stretch/>
        </p:blipFill>
        <p:spPr>
          <a:xfrm>
            <a:off x="6507142" y="1582371"/>
            <a:ext cx="4934047" cy="2960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848" y="1436174"/>
            <a:ext cx="5731444" cy="22129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" t="13832" r="10018" b="17097"/>
          <a:stretch/>
        </p:blipFill>
        <p:spPr>
          <a:xfrm>
            <a:off x="5599277" y="2105188"/>
            <a:ext cx="6452296" cy="20113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36" y="1196861"/>
            <a:ext cx="5111205" cy="302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9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854" y="611230"/>
            <a:ext cx="8911687" cy="1280890"/>
          </a:xfrm>
        </p:spPr>
        <p:txBody>
          <a:bodyPr/>
          <a:lstStyle/>
          <a:p>
            <a:r>
              <a:rPr lang="en-US" dirty="0" smtClean="0"/>
              <a:t>Project Objectives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854" y="2472744"/>
            <a:ext cx="9968247" cy="3850784"/>
          </a:xfrm>
        </p:spPr>
        <p:txBody>
          <a:bodyPr>
            <a:normAutofit/>
          </a:bodyPr>
          <a:lstStyle/>
          <a:p>
            <a:pPr algn="just">
              <a:buFont typeface="+mj-lt"/>
              <a:buAutoNum type="arabicPeriod"/>
            </a:pPr>
            <a:r>
              <a:rPr lang="en-US" sz="2400" dirty="0" smtClean="0"/>
              <a:t>Development and implementation of LMS for all State nursing schools in Sri Lanka with a view to </a:t>
            </a:r>
            <a:r>
              <a:rPr lang="en-US" sz="2400" b="1" dirty="0"/>
              <a:t>a</a:t>
            </a:r>
            <a:r>
              <a:rPr lang="en-US" sz="2400" b="1" dirty="0" smtClean="0"/>
              <a:t>ugment </a:t>
            </a:r>
            <a:r>
              <a:rPr lang="en-US" sz="2400" dirty="0" smtClean="0"/>
              <a:t>the quality of </a:t>
            </a:r>
            <a:r>
              <a:rPr lang="en-US" sz="2400" b="1" dirty="0" smtClean="0"/>
              <a:t>basic nurses training, </a:t>
            </a:r>
            <a:r>
              <a:rPr lang="en-US" sz="2400" dirty="0" smtClean="0"/>
              <a:t> improving staff/student satisfaction &amp; comfort in 2018, whilst adhering to </a:t>
            </a:r>
            <a:r>
              <a:rPr lang="en-US" sz="2400" b="1" dirty="0" smtClean="0"/>
              <a:t>environmental stewardship.</a:t>
            </a:r>
          </a:p>
          <a:p>
            <a:pPr algn="just">
              <a:buFont typeface="+mj-lt"/>
              <a:buAutoNum type="arabicPeriod"/>
            </a:pPr>
            <a:endParaRPr lang="en-US" sz="2400" b="1" dirty="0" smtClean="0"/>
          </a:p>
          <a:p>
            <a:pPr algn="just">
              <a:buFont typeface="+mj-lt"/>
              <a:buAutoNum type="arabicPeriod"/>
            </a:pPr>
            <a:r>
              <a:rPr lang="en-US" sz="2400" dirty="0" smtClean="0"/>
              <a:t>Promotion of the use of LMS &amp; digital devices with a view to improve quality and accessibility of practicing nursing on </a:t>
            </a:r>
            <a:r>
              <a:rPr lang="en-US" sz="2400" b="1" dirty="0"/>
              <a:t>C</a:t>
            </a:r>
            <a:r>
              <a:rPr lang="en-US" sz="2400" b="1" dirty="0" smtClean="0"/>
              <a:t>ontinuous </a:t>
            </a:r>
            <a:r>
              <a:rPr lang="en-US" sz="2400" b="1" dirty="0"/>
              <a:t>N</a:t>
            </a:r>
            <a:r>
              <a:rPr lang="en-US" sz="2400" b="1" dirty="0" smtClean="0"/>
              <a:t>ursing </a:t>
            </a:r>
            <a:r>
              <a:rPr lang="en-US" sz="2400" b="1" dirty="0"/>
              <a:t>E</a:t>
            </a:r>
            <a:r>
              <a:rPr lang="en-US" sz="2400" b="1" dirty="0" smtClean="0"/>
              <a:t>ducation (CNE) </a:t>
            </a:r>
            <a:r>
              <a:rPr lang="en-US" sz="2400" dirty="0" smtClean="0"/>
              <a:t>in Sri Lanka and Maldives in 2018.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89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381" y="614744"/>
            <a:ext cx="11066803" cy="706964"/>
          </a:xfrm>
        </p:spPr>
        <p:txBody>
          <a:bodyPr/>
          <a:lstStyle/>
          <a:p>
            <a:r>
              <a:rPr lang="en-US" dirty="0" smtClean="0"/>
              <a:t>The products : </a:t>
            </a:r>
            <a:r>
              <a:rPr lang="en-US" dirty="0"/>
              <a:t>E</a:t>
            </a:r>
            <a:r>
              <a:rPr lang="en-US" dirty="0" smtClean="0"/>
              <a:t>ducation support for Basic Nursing Training and Practicing nurses   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70007002"/>
              </p:ext>
            </p:extLst>
          </p:nvPr>
        </p:nvGraphicFramePr>
        <p:xfrm>
          <a:off x="1140066" y="1700613"/>
          <a:ext cx="9675432" cy="4919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703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blueh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85" y="3863113"/>
            <a:ext cx="3599250" cy="117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11336" y="4191445"/>
            <a:ext cx="7254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:</a:t>
            </a:r>
            <a:r>
              <a:rPr lang="en-GB" sz="2800" dirty="0" smtClean="0"/>
              <a:t> </a:t>
            </a:r>
            <a:r>
              <a:rPr lang="en-GB" sz="2000" dirty="0" smtClean="0"/>
              <a:t>The preferred hosting platform for LMS and Moodle</a:t>
            </a:r>
            <a:endParaRPr lang="en-GB" sz="2000" dirty="0"/>
          </a:p>
        </p:txBody>
      </p:sp>
      <p:pic>
        <p:nvPicPr>
          <p:cNvPr id="4100" name="Picture 4" descr="Image result for Moodle 2.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69" r="58792" b="1"/>
          <a:stretch/>
        </p:blipFill>
        <p:spPr bwMode="auto">
          <a:xfrm>
            <a:off x="127643" y="2713394"/>
            <a:ext cx="3887248" cy="137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11335" y="3229076"/>
            <a:ext cx="6438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:  Constructed on Moodle 2.9 version </a:t>
            </a:r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02553" y="0"/>
            <a:ext cx="863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Description of e-Incubator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9697" y="1676073"/>
            <a:ext cx="15215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/>
              <a:t>URL : </a:t>
            </a:r>
            <a:endParaRPr lang="en-GB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18655" y="1667356"/>
            <a:ext cx="46506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chemeClr val="accent5"/>
                </a:solidFill>
                <a:hlinkClick r:id="rId4"/>
              </a:rPr>
              <a:t>www.iihs.edu.lk</a:t>
            </a:r>
            <a:endParaRPr lang="en-GB" sz="4000" dirty="0" smtClean="0">
              <a:solidFill>
                <a:schemeClr val="accent5"/>
              </a:solidFill>
            </a:endParaRPr>
          </a:p>
          <a:p>
            <a:r>
              <a:rPr lang="en-GB" sz="4000" dirty="0" smtClean="0">
                <a:solidFill>
                  <a:schemeClr val="accent5"/>
                </a:solidFill>
                <a:hlinkClick r:id="rId5"/>
              </a:rPr>
              <a:t>www.iihsnts.edu.lk</a:t>
            </a:r>
            <a:endParaRPr lang="en-GB" sz="4000" dirty="0" smtClean="0">
              <a:solidFill>
                <a:schemeClr val="accent5"/>
              </a:solidFill>
            </a:endParaRPr>
          </a:p>
          <a:p>
            <a:endParaRPr lang="en-GB" sz="4000" dirty="0">
              <a:solidFill>
                <a:schemeClr val="accent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2552" y="5407689"/>
            <a:ext cx="9747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* Supplemented by social media platforms and multiple plugins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177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738" y="711039"/>
            <a:ext cx="8911687" cy="1280890"/>
          </a:xfrm>
        </p:spPr>
        <p:txBody>
          <a:bodyPr/>
          <a:lstStyle/>
          <a:p>
            <a:r>
              <a:rPr lang="en-US" dirty="0" smtClean="0"/>
              <a:t>Project concept : Aligning with UN SDGs and Nursing now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5738" y="2381090"/>
            <a:ext cx="4369930" cy="3994330"/>
          </a:xfrm>
        </p:spPr>
        <p:txBody>
          <a:bodyPr/>
          <a:lstStyle/>
          <a:p>
            <a:r>
              <a:rPr lang="en-US" dirty="0"/>
              <a:t>10- Reduced Inequalities</a:t>
            </a:r>
          </a:p>
          <a:p>
            <a:r>
              <a:rPr lang="en-US" dirty="0"/>
              <a:t>4- Quality Education </a:t>
            </a:r>
          </a:p>
          <a:p>
            <a:r>
              <a:rPr lang="en-US" dirty="0" smtClean="0"/>
              <a:t>3- Good Health and Well-being</a:t>
            </a:r>
          </a:p>
          <a:p>
            <a:r>
              <a:rPr lang="en-US" dirty="0" smtClean="0"/>
              <a:t>15- Life on Land</a:t>
            </a:r>
          </a:p>
          <a:p>
            <a:r>
              <a:rPr lang="en-US" dirty="0" smtClean="0"/>
              <a:t>17- Partnerships for the Goals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86" y="4835455"/>
            <a:ext cx="91440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77" y="4835455"/>
            <a:ext cx="914400" cy="914400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051" y="4835455"/>
            <a:ext cx="914400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471" y="4821172"/>
            <a:ext cx="914400" cy="914400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568225" y="2299257"/>
            <a:ext cx="5434884" cy="4076163"/>
          </a:xfrm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89" y="4835455"/>
            <a:ext cx="914400" cy="914400"/>
          </a:xfrm>
          <a:prstGeom prst="rect">
            <a:avLst/>
          </a:prstGeom>
        </p:spPr>
      </p:pic>
      <p:pic>
        <p:nvPicPr>
          <p:cNvPr id="12" name="Picture 2" descr="Image result for image of a nursing no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714" y="991783"/>
            <a:ext cx="2796101" cy="108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32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236" y="639150"/>
            <a:ext cx="8911687" cy="1280890"/>
          </a:xfrm>
        </p:spPr>
        <p:txBody>
          <a:bodyPr/>
          <a:lstStyle/>
          <a:p>
            <a:r>
              <a:rPr lang="en-US" dirty="0" smtClean="0"/>
              <a:t>Establishing Public Private Partnerships</a:t>
            </a:r>
            <a:endParaRPr lang="en-US" dirty="0"/>
          </a:p>
        </p:txBody>
      </p:sp>
      <p:pic>
        <p:nvPicPr>
          <p:cNvPr id="5" name="Picture 2" descr="Image result for iihs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960" y="2246106"/>
            <a:ext cx="2090370" cy="147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6" y="4362325"/>
            <a:ext cx="1857194" cy="1816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224" y="4909254"/>
            <a:ext cx="2082551" cy="2082549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459" y="357771"/>
            <a:ext cx="1843647" cy="1843647"/>
          </a:xfrm>
          <a:prstGeom prst="rect">
            <a:avLst/>
          </a:prstGeom>
        </p:spPr>
      </p:pic>
      <p:graphicFrame>
        <p:nvGraphicFramePr>
          <p:cNvPr id="11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64340498"/>
              </p:ext>
            </p:extLst>
          </p:nvPr>
        </p:nvGraphicFramePr>
        <p:xfrm>
          <a:off x="1690569" y="2201417"/>
          <a:ext cx="7017102" cy="4787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282" y="2326552"/>
            <a:ext cx="1808193" cy="1259555"/>
          </a:xfrm>
          <a:prstGeom prst="rect">
            <a:avLst/>
          </a:prstGeom>
        </p:spPr>
      </p:pic>
      <p:pic>
        <p:nvPicPr>
          <p:cNvPr id="12" name="Picture 12" descr="logo-oum-v1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16368" y="4049440"/>
            <a:ext cx="2915543" cy="625769"/>
          </a:xfrm>
          <a:prstGeom prst="rect">
            <a:avLst/>
          </a:prstGeom>
        </p:spPr>
      </p:pic>
      <p:pic>
        <p:nvPicPr>
          <p:cNvPr id="13" name="Picture 2" descr="Image result for sri lanka nurses association 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36" y="2284081"/>
            <a:ext cx="1564052" cy="185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38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180592" y="3022679"/>
            <a:ext cx="9860574" cy="2677648"/>
          </a:xfrm>
        </p:spPr>
        <p:txBody>
          <a:bodyPr/>
          <a:lstStyle/>
          <a:p>
            <a:r>
              <a:rPr lang="en-US" sz="4400" dirty="0" smtClean="0"/>
              <a:t>e-Incubator – product 01-</a:t>
            </a:r>
            <a:br>
              <a:rPr lang="en-US" sz="4400" dirty="0" smtClean="0"/>
            </a:br>
            <a:r>
              <a:rPr lang="en-US" sz="4400" dirty="0"/>
              <a:t> </a:t>
            </a:r>
            <a:r>
              <a:rPr lang="en-US" sz="4400" dirty="0" smtClean="0"/>
              <a:t>NTS: </a:t>
            </a:r>
            <a:r>
              <a:rPr lang="en-US" sz="4400" dirty="0" smtClean="0">
                <a:solidFill>
                  <a:srgbClr val="FF0000"/>
                </a:solidFill>
              </a:rPr>
              <a:t>Diploma in General Nursing    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1"/>
          <a:stretch/>
        </p:blipFill>
        <p:spPr bwMode="gray">
          <a:xfrm>
            <a:off x="920411" y="785387"/>
            <a:ext cx="4769260" cy="2727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b="11725"/>
          <a:stretch/>
        </p:blipFill>
        <p:spPr>
          <a:xfrm>
            <a:off x="5853915" y="686693"/>
            <a:ext cx="5691453" cy="28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9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502" y="973668"/>
            <a:ext cx="6066313" cy="706964"/>
          </a:xfrm>
        </p:spPr>
        <p:txBody>
          <a:bodyPr/>
          <a:lstStyle/>
          <a:p>
            <a:r>
              <a:rPr lang="en-US" sz="2800" dirty="0" smtClean="0"/>
              <a:t>E-Incubator</a:t>
            </a:r>
            <a:br>
              <a:rPr lang="en-US" sz="2800" dirty="0" smtClean="0"/>
            </a:br>
            <a:r>
              <a:rPr lang="en-US" sz="2800" dirty="0" smtClean="0"/>
              <a:t>Product 01 –NTS </a:t>
            </a:r>
            <a:r>
              <a:rPr lang="en-US" dirty="0"/>
              <a:t/>
            </a:r>
            <a:br>
              <a:rPr lang="en-US" dirty="0"/>
            </a:b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0502" y="2590621"/>
            <a:ext cx="4825158" cy="34163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Augment the </a:t>
            </a:r>
            <a:r>
              <a:rPr lang="en-US" dirty="0" smtClean="0"/>
              <a:t>delivery </a:t>
            </a:r>
            <a:r>
              <a:rPr lang="en-US" dirty="0"/>
              <a:t>of the </a:t>
            </a:r>
            <a:r>
              <a:rPr lang="en-US" dirty="0" smtClean="0"/>
              <a:t>programme</a:t>
            </a:r>
            <a:endParaRPr lang="en-US" dirty="0"/>
          </a:p>
          <a:p>
            <a:pPr lvl="1"/>
            <a:r>
              <a:rPr lang="en-US" dirty="0"/>
              <a:t>Resource material provider </a:t>
            </a:r>
            <a:endParaRPr lang="en-US" dirty="0" smtClean="0"/>
          </a:p>
          <a:p>
            <a:pPr lvl="1"/>
            <a:r>
              <a:rPr lang="en-US" dirty="0"/>
              <a:t>Communication with the tutor</a:t>
            </a:r>
          </a:p>
          <a:p>
            <a:r>
              <a:rPr lang="en-US" dirty="0" smtClean="0"/>
              <a:t>Administration </a:t>
            </a:r>
            <a:r>
              <a:rPr lang="en-US" dirty="0"/>
              <a:t>of the </a:t>
            </a:r>
            <a:r>
              <a:rPr lang="en-US" dirty="0" smtClean="0"/>
              <a:t>programme</a:t>
            </a:r>
            <a:endParaRPr lang="en-US" dirty="0"/>
          </a:p>
          <a:p>
            <a:pPr lvl="1"/>
            <a:r>
              <a:rPr lang="en-US" dirty="0" smtClean="0"/>
              <a:t>Noticeboard</a:t>
            </a:r>
          </a:p>
          <a:p>
            <a:r>
              <a:rPr lang="en-US" dirty="0"/>
              <a:t>Examination</a:t>
            </a:r>
          </a:p>
          <a:p>
            <a:pPr lvl="1"/>
            <a:r>
              <a:rPr lang="en-US" dirty="0" smtClean="0"/>
              <a:t>MCQs</a:t>
            </a:r>
          </a:p>
          <a:p>
            <a:r>
              <a:rPr lang="en-US" dirty="0"/>
              <a:t>Clinical </a:t>
            </a:r>
            <a:r>
              <a:rPr lang="en-US" dirty="0" err="1" smtClean="0"/>
              <a:t>Preceptorship</a:t>
            </a:r>
            <a:endParaRPr lang="en-US" dirty="0" smtClean="0"/>
          </a:p>
          <a:p>
            <a:r>
              <a:rPr lang="en-US" dirty="0" smtClean="0">
                <a:hlinkClick r:id="rId2"/>
              </a:rPr>
              <a:t>www.iihsnts.edu.lk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Free of charge</a:t>
            </a:r>
          </a:p>
          <a:p>
            <a:endParaRPr lang="en-US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251" y="885689"/>
            <a:ext cx="6400800" cy="3100536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251" y="1327150"/>
            <a:ext cx="6400800" cy="259194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251" y="1532904"/>
            <a:ext cx="6400800" cy="3363310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251" y="1886386"/>
            <a:ext cx="6400800" cy="3401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502" y="2236239"/>
            <a:ext cx="6408549" cy="3814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502" y="2887673"/>
            <a:ext cx="6400800" cy="38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6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906843" y="3272608"/>
            <a:ext cx="8825658" cy="2677648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4400" dirty="0" smtClean="0"/>
              <a:t>e-Incubator – product 02 –CNE</a:t>
            </a:r>
            <a:br>
              <a:rPr lang="en-US" sz="4400" dirty="0" smtClean="0"/>
            </a:br>
            <a:r>
              <a:rPr lang="en-US" sz="4400" dirty="0" smtClean="0"/>
              <a:t>:</a:t>
            </a:r>
            <a:r>
              <a:rPr lang="en-US" sz="4400" dirty="0" smtClean="0">
                <a:solidFill>
                  <a:srgbClr val="FF0000"/>
                </a:solidFill>
              </a:rPr>
              <a:t> Top up Bachelors in Nursing   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440" y="510197"/>
            <a:ext cx="4797561" cy="2484656"/>
          </a:xfrm>
          <a:prstGeom prst="rect">
            <a:avLst/>
          </a:prstGeom>
        </p:spPr>
      </p:pic>
      <p:pic>
        <p:nvPicPr>
          <p:cNvPr id="9" name="Picture 2" descr="C:\Users\Andrea\Desktop\OUM one p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1092" y="-154758"/>
            <a:ext cx="3365772" cy="463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0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Content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504" y="2603500"/>
            <a:ext cx="10652760" cy="3416300"/>
          </a:xfrm>
        </p:spPr>
        <p:txBody>
          <a:bodyPr>
            <a:normAutofit/>
          </a:bodyPr>
          <a:lstStyle/>
          <a:p>
            <a:pPr algn="just">
              <a:buFont typeface="+mj-lt"/>
              <a:buAutoNum type="arabicPeriod"/>
            </a:pPr>
            <a:r>
              <a:rPr lang="en-US" sz="2400" b="1" dirty="0" smtClean="0"/>
              <a:t>The Needs of a </a:t>
            </a:r>
            <a:r>
              <a:rPr lang="en-US" sz="2400" b="1" dirty="0"/>
              <a:t>F</a:t>
            </a:r>
            <a:r>
              <a:rPr lang="en-US" sz="2400" b="1" dirty="0" smtClean="0"/>
              <a:t>rugal Environment </a:t>
            </a:r>
            <a:r>
              <a:rPr lang="en-US" sz="2400" b="1" dirty="0"/>
              <a:t>: </a:t>
            </a:r>
            <a:r>
              <a:rPr lang="en-US" sz="2400" dirty="0"/>
              <a:t>Basic Nurses </a:t>
            </a:r>
            <a:r>
              <a:rPr lang="en-US" sz="2400" dirty="0" smtClean="0"/>
              <a:t>Training </a:t>
            </a:r>
            <a:r>
              <a:rPr lang="en-US" sz="2400" dirty="0"/>
              <a:t>&amp; Continuous Nursing Education </a:t>
            </a:r>
            <a:r>
              <a:rPr lang="en-US" sz="2400" dirty="0" smtClean="0"/>
              <a:t>(</a:t>
            </a:r>
            <a:r>
              <a:rPr lang="en-US" sz="2400" dirty="0"/>
              <a:t>CNE) in the region </a:t>
            </a:r>
            <a:endParaRPr lang="en-US" sz="2400" dirty="0" smtClean="0"/>
          </a:p>
          <a:p>
            <a:pPr algn="just">
              <a:buFont typeface="+mj-lt"/>
              <a:buAutoNum type="arabicPeriod"/>
            </a:pPr>
            <a:r>
              <a:rPr lang="en-US" sz="2400" b="1" dirty="0" smtClean="0"/>
              <a:t>The Solution : </a:t>
            </a:r>
            <a:r>
              <a:rPr lang="en-US" sz="2400" dirty="0" smtClean="0"/>
              <a:t>Description of the Project, a Solution through e-learning </a:t>
            </a:r>
          </a:p>
          <a:p>
            <a:pPr algn="just">
              <a:buFont typeface="+mj-lt"/>
              <a:buAutoNum type="arabicPeriod"/>
            </a:pPr>
            <a:r>
              <a:rPr lang="en-US" sz="2400" b="1" dirty="0" smtClean="0"/>
              <a:t>Way forward: </a:t>
            </a:r>
            <a:r>
              <a:rPr lang="en-US" sz="2400" dirty="0" smtClean="0"/>
              <a:t>The next best thing for nursing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174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nursing18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842" y="534912"/>
            <a:ext cx="2743738" cy="229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IMG201703211634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4407" y="536518"/>
            <a:ext cx="1661108" cy="31142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up Bachelors- Sri Lanka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5843" y="2262298"/>
            <a:ext cx="5271774" cy="450957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Work and study</a:t>
            </a:r>
          </a:p>
          <a:p>
            <a:r>
              <a:rPr lang="en-US" dirty="0" smtClean="0"/>
              <a:t>Two-year programme</a:t>
            </a:r>
          </a:p>
          <a:p>
            <a:r>
              <a:rPr lang="en-US" dirty="0" smtClean="0"/>
              <a:t>Delivery</a:t>
            </a:r>
          </a:p>
          <a:p>
            <a:pPr lvl="1"/>
            <a:r>
              <a:rPr lang="en-US" dirty="0" smtClean="0"/>
              <a:t>All </a:t>
            </a:r>
            <a:r>
              <a:rPr lang="en-US" dirty="0"/>
              <a:t>books have been replaced by over 1000 tabs</a:t>
            </a:r>
          </a:p>
          <a:p>
            <a:pPr lvl="1"/>
            <a:r>
              <a:rPr lang="en-US" dirty="0"/>
              <a:t>Hybrid method of learning</a:t>
            </a:r>
          </a:p>
          <a:p>
            <a:pPr lvl="2"/>
            <a:r>
              <a:rPr lang="en-US" dirty="0" smtClean="0"/>
              <a:t>Two,  face-to-face/synchronized </a:t>
            </a:r>
            <a:r>
              <a:rPr lang="en-US" dirty="0"/>
              <a:t>lectures fortnightly</a:t>
            </a:r>
          </a:p>
          <a:p>
            <a:pPr lvl="2"/>
            <a:r>
              <a:rPr lang="en-US" dirty="0" smtClean="0"/>
              <a:t>LMS </a:t>
            </a:r>
            <a:r>
              <a:rPr lang="en-US" dirty="0"/>
              <a:t>– local and access to international </a:t>
            </a:r>
            <a:r>
              <a:rPr lang="en-US" dirty="0" smtClean="0"/>
              <a:t>e-library</a:t>
            </a:r>
          </a:p>
          <a:p>
            <a:r>
              <a:rPr lang="en-US" dirty="0" smtClean="0"/>
              <a:t>Assessment</a:t>
            </a:r>
          </a:p>
          <a:p>
            <a:pPr lvl="1"/>
            <a:r>
              <a:rPr lang="en-US" dirty="0" smtClean="0"/>
              <a:t>All assignments </a:t>
            </a:r>
            <a:r>
              <a:rPr lang="en-US" dirty="0" err="1" smtClean="0"/>
              <a:t>submited</a:t>
            </a:r>
            <a:r>
              <a:rPr lang="en-US" dirty="0" smtClean="0"/>
              <a:t> online</a:t>
            </a:r>
          </a:p>
          <a:p>
            <a:pPr lvl="1"/>
            <a:r>
              <a:rPr lang="en-US" dirty="0" smtClean="0"/>
              <a:t>All MCQs online – in a controlled environment</a:t>
            </a:r>
          </a:p>
          <a:p>
            <a:pPr lvl="1"/>
            <a:r>
              <a:rPr lang="en-US" dirty="0" smtClean="0">
                <a:hlinkClick r:id="rId4"/>
              </a:rPr>
              <a:t>www.iihs.edu.lk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Fees charged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b="1" dirty="0" smtClean="0"/>
              <a:t>International nursing degree in Sri Lanka</a:t>
            </a:r>
          </a:p>
          <a:p>
            <a:pPr lvl="1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617" y="1680632"/>
            <a:ext cx="5486400" cy="284140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617" y="2123045"/>
            <a:ext cx="5486400" cy="3877966"/>
          </a:xfr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1"/>
          <a:stretch/>
        </p:blipFill>
        <p:spPr>
          <a:xfrm>
            <a:off x="6207617" y="1606236"/>
            <a:ext cx="5486400" cy="5215188"/>
          </a:xfr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617" y="3101335"/>
            <a:ext cx="5486400" cy="372429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 t="9182" r="8205" b="11154"/>
          <a:stretch/>
        </p:blipFill>
        <p:spPr>
          <a:xfrm>
            <a:off x="6207617" y="3866173"/>
            <a:ext cx="5486400" cy="29077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617" y="2520104"/>
            <a:ext cx="5687364" cy="31975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24" y="2313200"/>
            <a:ext cx="5642749" cy="317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3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up Bachelors- Maldives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5725" y="2092424"/>
            <a:ext cx="5049935" cy="3938968"/>
          </a:xfrm>
        </p:spPr>
        <p:txBody>
          <a:bodyPr>
            <a:noAutofit/>
          </a:bodyPr>
          <a:lstStyle/>
          <a:p>
            <a:r>
              <a:rPr lang="en-US" sz="1600" dirty="0"/>
              <a:t>Work and study</a:t>
            </a:r>
          </a:p>
          <a:p>
            <a:r>
              <a:rPr lang="en-US" sz="1600" dirty="0"/>
              <a:t>Hybrid method of learning</a:t>
            </a:r>
          </a:p>
          <a:p>
            <a:r>
              <a:rPr lang="en-US" sz="1600" dirty="0" smtClean="0"/>
              <a:t>Two-year programme</a:t>
            </a:r>
            <a:endParaRPr lang="en-US" sz="1600" dirty="0"/>
          </a:p>
          <a:p>
            <a:r>
              <a:rPr lang="en-US" sz="1600" dirty="0" smtClean="0"/>
              <a:t>Delivery</a:t>
            </a:r>
          </a:p>
          <a:p>
            <a:pPr lvl="1"/>
            <a:r>
              <a:rPr lang="en-US" sz="1400" dirty="0" smtClean="0"/>
              <a:t>Face-to-face/ – 1 week </a:t>
            </a:r>
            <a:r>
              <a:rPr lang="en-US" sz="1400" dirty="0"/>
              <a:t>per </a:t>
            </a:r>
            <a:r>
              <a:rPr lang="en-US" sz="1400" dirty="0" smtClean="0"/>
              <a:t>semester</a:t>
            </a:r>
          </a:p>
          <a:p>
            <a:pPr lvl="1"/>
            <a:r>
              <a:rPr lang="en-US" sz="1400" dirty="0"/>
              <a:t>synchronized </a:t>
            </a:r>
            <a:r>
              <a:rPr lang="en-US" sz="1400" dirty="0" smtClean="0"/>
              <a:t>lectures every other week </a:t>
            </a:r>
            <a:endParaRPr lang="en-US" sz="1400" dirty="0"/>
          </a:p>
          <a:p>
            <a:pPr lvl="1"/>
            <a:r>
              <a:rPr lang="en-US" sz="1400" dirty="0"/>
              <a:t>All books have been replaced by tabs</a:t>
            </a:r>
          </a:p>
          <a:p>
            <a:pPr lvl="1"/>
            <a:r>
              <a:rPr lang="en-US" sz="1400" dirty="0"/>
              <a:t>LMS – local and access to international </a:t>
            </a:r>
            <a:r>
              <a:rPr lang="en-US" sz="1400" dirty="0" smtClean="0"/>
              <a:t>e-library</a:t>
            </a:r>
          </a:p>
          <a:p>
            <a:r>
              <a:rPr lang="en-US" sz="1600" dirty="0" smtClean="0"/>
              <a:t>Assessment </a:t>
            </a:r>
            <a:endParaRPr lang="en-US" sz="1600" dirty="0"/>
          </a:p>
          <a:p>
            <a:pPr lvl="1"/>
            <a:r>
              <a:rPr lang="en-US" sz="1400" dirty="0" smtClean="0"/>
              <a:t>All </a:t>
            </a:r>
            <a:r>
              <a:rPr lang="en-US" sz="1400" dirty="0"/>
              <a:t>assignment </a:t>
            </a:r>
            <a:r>
              <a:rPr lang="en-US" sz="1400" dirty="0" smtClean="0"/>
              <a:t>submissions </a:t>
            </a:r>
            <a:r>
              <a:rPr lang="en-US" sz="1400" dirty="0"/>
              <a:t>online</a:t>
            </a:r>
          </a:p>
          <a:p>
            <a:pPr lvl="1"/>
            <a:r>
              <a:rPr lang="en-US" sz="1400" dirty="0"/>
              <a:t>All MCQs </a:t>
            </a:r>
            <a:r>
              <a:rPr lang="en-US" sz="1400" dirty="0" smtClean="0"/>
              <a:t>online - </a:t>
            </a:r>
            <a:r>
              <a:rPr lang="en-US" sz="1400" dirty="0"/>
              <a:t>controlled </a:t>
            </a:r>
            <a:r>
              <a:rPr lang="en-US" sz="1400" dirty="0" smtClean="0"/>
              <a:t>environment</a:t>
            </a:r>
          </a:p>
          <a:p>
            <a:pPr lvl="1"/>
            <a:r>
              <a:rPr lang="en-US" sz="1400" dirty="0" smtClean="0">
                <a:hlinkClick r:id="rId2"/>
              </a:rPr>
              <a:t>www.iihs.edu.lk</a:t>
            </a:r>
            <a:endParaRPr lang="en-US" sz="1400" dirty="0" smtClean="0"/>
          </a:p>
          <a:p>
            <a:pPr marL="457200" lvl="1" indent="0"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Improving accessibility/ International </a:t>
            </a:r>
            <a:r>
              <a:rPr lang="en-US" sz="1400" dirty="0">
                <a:solidFill>
                  <a:srgbClr val="FF0000"/>
                </a:solidFill>
              </a:rPr>
              <a:t>nursing degree in Sri Lanka</a:t>
            </a:r>
          </a:p>
          <a:p>
            <a:endParaRPr lang="en-US" sz="1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11" y="1680632"/>
            <a:ext cx="5050285" cy="336685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r="8376"/>
          <a:stretch/>
        </p:blipFill>
        <p:spPr>
          <a:xfrm>
            <a:off x="5605272" y="2015481"/>
            <a:ext cx="6030191" cy="3390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r="8476"/>
          <a:stretch/>
        </p:blipFill>
        <p:spPr>
          <a:xfrm>
            <a:off x="5605272" y="2545001"/>
            <a:ext cx="6023194" cy="341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6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015867" y="3364510"/>
            <a:ext cx="8825658" cy="2677648"/>
          </a:xfrm>
        </p:spPr>
        <p:txBody>
          <a:bodyPr/>
          <a:lstStyle/>
          <a:p>
            <a:r>
              <a:rPr lang="en-US" sz="4800" dirty="0"/>
              <a:t>e</a:t>
            </a:r>
            <a:r>
              <a:rPr lang="en-US" sz="4800" dirty="0" smtClean="0"/>
              <a:t>-Incubator – product 03-CNE :</a:t>
            </a:r>
            <a:r>
              <a:rPr lang="en-US" sz="4800" dirty="0" smtClean="0">
                <a:solidFill>
                  <a:srgbClr val="FF0000"/>
                </a:solidFill>
              </a:rPr>
              <a:t> Clinical Specializations   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5" y="804333"/>
            <a:ext cx="3908387" cy="2634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457200" dir="8580000" algn="tl" rotWithShape="0">
              <a:schemeClr val="tx1">
                <a:lumMod val="95000"/>
                <a:lumOff val="5000"/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049" y="720101"/>
            <a:ext cx="5327793" cy="275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5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-incubator- CPD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 and study</a:t>
            </a:r>
          </a:p>
          <a:p>
            <a:r>
              <a:rPr lang="en-US" dirty="0" smtClean="0"/>
              <a:t>Hybrid learning</a:t>
            </a:r>
          </a:p>
          <a:p>
            <a:r>
              <a:rPr lang="en-US" dirty="0" smtClean="0"/>
              <a:t>6-month clinical specialization</a:t>
            </a:r>
          </a:p>
          <a:p>
            <a:r>
              <a:rPr lang="en-US" dirty="0" smtClean="0"/>
              <a:t>3 synchronized sessions</a:t>
            </a:r>
          </a:p>
          <a:p>
            <a:r>
              <a:rPr lang="en-US" dirty="0" smtClean="0"/>
              <a:t>Delivery, assessment, clinical placement records through LMS</a:t>
            </a:r>
          </a:p>
          <a:p>
            <a:r>
              <a:rPr lang="en-US" dirty="0" smtClean="0"/>
              <a:t>Professional certificate</a:t>
            </a:r>
          </a:p>
          <a:p>
            <a:r>
              <a:rPr lang="en-US" dirty="0">
                <a:solidFill>
                  <a:srgbClr val="FF0000"/>
                </a:solidFill>
              </a:rPr>
              <a:t>Free of charge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24" y="528124"/>
            <a:ext cx="4572000" cy="2570494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061045"/>
            <a:ext cx="4572000" cy="25704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38" y="1633344"/>
            <a:ext cx="4572000" cy="25704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275" y="2119459"/>
            <a:ext cx="4572000" cy="257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835" y="2593458"/>
            <a:ext cx="4572000" cy="25704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845" y="3083769"/>
            <a:ext cx="4572000" cy="25704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95" y="3578267"/>
            <a:ext cx="4572000" cy="25704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403" y="4154368"/>
            <a:ext cx="4572000" cy="25704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386" y="3995151"/>
            <a:ext cx="4572000" cy="25704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585" y="3431166"/>
            <a:ext cx="4572000" cy="25704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24" y="807752"/>
            <a:ext cx="5943600" cy="334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6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 of e-Incubator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3776" y="2603500"/>
            <a:ext cx="5486336" cy="3559556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Augmenting</a:t>
            </a:r>
            <a:r>
              <a:rPr lang="en-US" dirty="0" smtClean="0"/>
              <a:t> the training of 8000 nursing students in the state sector by 2020 </a:t>
            </a:r>
          </a:p>
          <a:p>
            <a:r>
              <a:rPr lang="en-US" b="1" dirty="0" smtClean="0"/>
              <a:t>Opportunity</a:t>
            </a:r>
            <a:r>
              <a:rPr lang="en-US" dirty="0" smtClean="0"/>
              <a:t> to address CPD needs of 32,000 working nurses by 2030</a:t>
            </a:r>
          </a:p>
          <a:p>
            <a:r>
              <a:rPr lang="en-US" dirty="0" smtClean="0"/>
              <a:t>Improving </a:t>
            </a:r>
            <a:r>
              <a:rPr lang="en-US" b="1" dirty="0"/>
              <a:t>A</a:t>
            </a:r>
            <a:r>
              <a:rPr lang="en-US" b="1" dirty="0" smtClean="0"/>
              <a:t>ccessibility</a:t>
            </a:r>
            <a:r>
              <a:rPr lang="en-US" dirty="0" smtClean="0"/>
              <a:t> to high quality higher education qualifications to Sri Lankan and Maldivian nursing professionals BNS / MN , 2020 – (10% nursing population in Sri Lanka Maldives)  </a:t>
            </a:r>
          </a:p>
          <a:p>
            <a:r>
              <a:rPr lang="en-US" dirty="0" smtClean="0"/>
              <a:t>Improving the </a:t>
            </a:r>
            <a:r>
              <a:rPr lang="en-US" b="1" dirty="0" smtClean="0"/>
              <a:t>Efficiency</a:t>
            </a:r>
            <a:r>
              <a:rPr lang="en-US" dirty="0" smtClean="0"/>
              <a:t> </a:t>
            </a:r>
            <a:r>
              <a:rPr lang="en-US" b="1" dirty="0" smtClean="0"/>
              <a:t>of Education</a:t>
            </a:r>
          </a:p>
          <a:p>
            <a:r>
              <a:rPr lang="en-US" dirty="0" smtClean="0"/>
              <a:t>Add </a:t>
            </a:r>
            <a:r>
              <a:rPr lang="en-US" b="1" dirty="0" smtClean="0"/>
              <a:t>Cost Effectiveness </a:t>
            </a:r>
            <a:r>
              <a:rPr lang="en-US" dirty="0" smtClean="0"/>
              <a:t>to education</a:t>
            </a:r>
          </a:p>
          <a:p>
            <a:r>
              <a:rPr lang="en-US" b="1" dirty="0" smtClean="0"/>
              <a:t>Environmental Sustainability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815" y="2398401"/>
            <a:ext cx="4825159" cy="3416300"/>
          </a:xfrm>
        </p:spPr>
        <p:txBody>
          <a:bodyPr>
            <a:normAutofit fontScale="92500" lnSpcReduction="10000"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15" y="2398401"/>
            <a:ext cx="5105649" cy="362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2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973668"/>
            <a:ext cx="9340295" cy="706964"/>
          </a:xfrm>
        </p:spPr>
        <p:txBody>
          <a:bodyPr/>
          <a:lstStyle/>
          <a:p>
            <a:r>
              <a:rPr lang="en-US" dirty="0" smtClean="0"/>
              <a:t>Quantification of the Outcome – product 02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88008" y="2603500"/>
            <a:ext cx="5913690" cy="576262"/>
          </a:xfrm>
        </p:spPr>
        <p:txBody>
          <a:bodyPr/>
          <a:lstStyle/>
          <a:p>
            <a:r>
              <a:rPr lang="en-US" dirty="0"/>
              <a:t> E</a:t>
            </a:r>
            <a:r>
              <a:rPr lang="en-US" dirty="0" smtClean="0"/>
              <a:t>stimate for </a:t>
            </a:r>
            <a:r>
              <a:rPr lang="en-US" dirty="0"/>
              <a:t>100 students </a:t>
            </a:r>
            <a:r>
              <a:rPr lang="en-US" dirty="0" smtClean="0"/>
              <a:t>of  BNS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76072" y="3316495"/>
            <a:ext cx="5181850" cy="284003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Delivery </a:t>
            </a:r>
          </a:p>
          <a:p>
            <a:pPr lvl="1"/>
            <a:r>
              <a:rPr lang="en-US" dirty="0" smtClean="0"/>
              <a:t>Nominal hours – 4822</a:t>
            </a:r>
          </a:p>
          <a:p>
            <a:pPr lvl="1"/>
            <a:r>
              <a:rPr lang="en-US" dirty="0" smtClean="0"/>
              <a:t>Standard Face-to-face – 1206 hours </a:t>
            </a:r>
          </a:p>
          <a:p>
            <a:pPr lvl="1"/>
            <a:r>
              <a:rPr lang="en-US" dirty="0" smtClean="0"/>
              <a:t>Hybrid learning  - 396 hours      ( 67.2% reduction )</a:t>
            </a:r>
          </a:p>
          <a:p>
            <a:pPr lvl="2"/>
            <a:r>
              <a:rPr lang="en-US" dirty="0" smtClean="0"/>
              <a:t>Cost saving – 810 X 2200 = </a:t>
            </a:r>
            <a:r>
              <a:rPr lang="en-US" dirty="0" smtClean="0">
                <a:solidFill>
                  <a:srgbClr val="FF0000"/>
                </a:solidFill>
              </a:rPr>
              <a:t>1,782,000 SLR </a:t>
            </a:r>
          </a:p>
          <a:p>
            <a:pPr lvl="1"/>
            <a:r>
              <a:rPr lang="en-US" dirty="0" smtClean="0"/>
              <a:t>Use of study guide books – 19 X 220 = 4180 X 100 = 418,000 pages : </a:t>
            </a:r>
            <a:r>
              <a:rPr lang="en-US" dirty="0" smtClean="0">
                <a:solidFill>
                  <a:srgbClr val="FF0000"/>
                </a:solidFill>
              </a:rPr>
              <a:t>Book cost – 2,340,000 SLR</a:t>
            </a:r>
          </a:p>
          <a:p>
            <a:pPr lvl="1"/>
            <a:r>
              <a:rPr lang="en-US" dirty="0" smtClean="0"/>
              <a:t>Cost saving from a tablets – 2,340,000 – 1,400,000 = </a:t>
            </a:r>
            <a:r>
              <a:rPr lang="en-US" dirty="0" smtClean="0">
                <a:solidFill>
                  <a:srgbClr val="FF0000"/>
                </a:solidFill>
              </a:rPr>
              <a:t>940,000 SLR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101698" y="3060462"/>
            <a:ext cx="5977526" cy="284003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Assessments</a:t>
            </a:r>
            <a:endParaRPr lang="en-US" dirty="0"/>
          </a:p>
          <a:p>
            <a:pPr lvl="1"/>
            <a:r>
              <a:rPr lang="en-US" dirty="0"/>
              <a:t>Printing of </a:t>
            </a:r>
            <a:r>
              <a:rPr lang="en-US" dirty="0" smtClean="0"/>
              <a:t>assignment questions, </a:t>
            </a:r>
            <a:r>
              <a:rPr lang="en-US" dirty="0"/>
              <a:t>exam papers and answer booklets </a:t>
            </a:r>
            <a:r>
              <a:rPr lang="en-US" dirty="0" smtClean="0"/>
              <a:t>– </a:t>
            </a:r>
            <a:r>
              <a:rPr lang="en-US" dirty="0"/>
              <a:t>1170X 100 = </a:t>
            </a:r>
            <a:r>
              <a:rPr lang="en-US" dirty="0">
                <a:solidFill>
                  <a:srgbClr val="FF0000"/>
                </a:solidFill>
              </a:rPr>
              <a:t>117,000 SLR  </a:t>
            </a:r>
          </a:p>
          <a:p>
            <a:pPr lvl="1"/>
            <a:r>
              <a:rPr lang="en-US" dirty="0"/>
              <a:t>Cost of </a:t>
            </a:r>
            <a:r>
              <a:rPr lang="en-US" dirty="0" smtClean="0"/>
              <a:t>paper </a:t>
            </a:r>
            <a:r>
              <a:rPr lang="en-US" dirty="0"/>
              <a:t>marking ( </a:t>
            </a:r>
            <a:r>
              <a:rPr lang="en-US" dirty="0" smtClean="0"/>
              <a:t>MCQ  ) – 1900  </a:t>
            </a:r>
            <a:r>
              <a:rPr lang="en-US" dirty="0"/>
              <a:t>X 100 = </a:t>
            </a:r>
            <a:r>
              <a:rPr lang="en-US" dirty="0">
                <a:solidFill>
                  <a:srgbClr val="FF0000"/>
                </a:solidFill>
              </a:rPr>
              <a:t>190,000 SLR 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/>
              <a:t>Assignment printing = 3500 X 100 = </a:t>
            </a:r>
            <a:r>
              <a:rPr lang="en-US" dirty="0">
                <a:solidFill>
                  <a:srgbClr val="FF0000"/>
                </a:solidFill>
              </a:rPr>
              <a:t>350,000 SLR</a:t>
            </a:r>
          </a:p>
          <a:p>
            <a:r>
              <a:rPr lang="en-US" dirty="0" smtClean="0"/>
              <a:t>Total cost saving for 100 students = </a:t>
            </a:r>
            <a:r>
              <a:rPr lang="en-US" dirty="0" smtClean="0">
                <a:solidFill>
                  <a:srgbClr val="FF0000"/>
                </a:solidFill>
              </a:rPr>
              <a:t>3,379,000</a:t>
            </a:r>
          </a:p>
          <a:p>
            <a:r>
              <a:rPr lang="en-US" dirty="0" smtClean="0"/>
              <a:t>Total printing of papers avoided = 5057 X 100= </a:t>
            </a:r>
            <a:r>
              <a:rPr lang="en-US" dirty="0" smtClean="0">
                <a:solidFill>
                  <a:srgbClr val="FF0000"/>
                </a:solidFill>
              </a:rPr>
              <a:t>505,700</a:t>
            </a:r>
          </a:p>
        </p:txBody>
      </p:sp>
    </p:spTree>
    <p:extLst>
      <p:ext uri="{BB962C8B-B14F-4D97-AF65-F5344CB8AC3E}">
        <p14:creationId xmlns:p14="http://schemas.microsoft.com/office/powerpoint/2010/main" val="411676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298" y="973668"/>
            <a:ext cx="10323320" cy="706964"/>
          </a:xfrm>
        </p:spPr>
        <p:txBody>
          <a:bodyPr/>
          <a:lstStyle/>
          <a:p>
            <a:r>
              <a:rPr lang="en-US" dirty="0" smtClean="0"/>
              <a:t>Project impact</a:t>
            </a:r>
            <a:br>
              <a:rPr lang="en-US" dirty="0" smtClean="0"/>
            </a:br>
            <a:r>
              <a:rPr lang="en-US" sz="3200" dirty="0" smtClean="0"/>
              <a:t>Sustainability &amp;  </a:t>
            </a:r>
            <a:r>
              <a:rPr lang="en-US" sz="3200" dirty="0" smtClean="0">
                <a:solidFill>
                  <a:srgbClr val="FF0000"/>
                </a:solidFill>
              </a:rPr>
              <a:t>funding to product 01 and 03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84561" y="2307364"/>
            <a:ext cx="6199119" cy="444090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Total cost saving for </a:t>
            </a:r>
            <a:r>
              <a:rPr lang="en-US" dirty="0" smtClean="0"/>
              <a:t>100 students –  3, 379,000</a:t>
            </a:r>
            <a:endParaRPr lang="en-US" dirty="0"/>
          </a:p>
          <a:p>
            <a:r>
              <a:rPr lang="en-US" dirty="0"/>
              <a:t>Total printing avoided </a:t>
            </a:r>
            <a:r>
              <a:rPr lang="en-US" dirty="0" smtClean="0"/>
              <a:t>– </a:t>
            </a:r>
            <a:r>
              <a:rPr lang="en-US" dirty="0"/>
              <a:t>5057 X </a:t>
            </a:r>
            <a:r>
              <a:rPr lang="en-US" dirty="0" smtClean="0"/>
              <a:t>100 = </a:t>
            </a:r>
            <a:r>
              <a:rPr lang="en-US" dirty="0"/>
              <a:t>505,700 </a:t>
            </a:r>
          </a:p>
          <a:p>
            <a:r>
              <a:rPr lang="en-US" dirty="0"/>
              <a:t>Saving 33 trees  </a:t>
            </a:r>
          </a:p>
          <a:p>
            <a:r>
              <a:rPr lang="en-US" dirty="0"/>
              <a:t>Total saving from 1000 students 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33.7 million SLR </a:t>
            </a:r>
            <a:r>
              <a:rPr lang="en-US" dirty="0" smtClean="0">
                <a:solidFill>
                  <a:srgbClr val="FF0000"/>
                </a:solidFill>
              </a:rPr>
              <a:t>– Funds  for  product 01 &amp; 3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330 trees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Excluding 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mpact of </a:t>
            </a:r>
            <a:r>
              <a:rPr lang="en-US" b="1" dirty="0" smtClean="0"/>
              <a:t>digital library saving 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ibrary books – 1000X 10 = 10,000 </a:t>
            </a:r>
            <a:endParaRPr lang="en-US" dirty="0"/>
          </a:p>
          <a:p>
            <a:pPr lvl="1"/>
            <a:r>
              <a:rPr lang="en-US" dirty="0" smtClean="0"/>
              <a:t>Paper – </a:t>
            </a:r>
            <a:r>
              <a:rPr lang="en-US" dirty="0"/>
              <a:t>2</a:t>
            </a:r>
            <a:r>
              <a:rPr lang="en-US" dirty="0" smtClean="0"/>
              <a:t>00 X 10,000 = 2, 000, 000   </a:t>
            </a:r>
          </a:p>
          <a:p>
            <a:pPr lvl="1"/>
            <a:r>
              <a:rPr lang="en-US" dirty="0" smtClean="0"/>
              <a:t>Saving 133 trees and  SLR 35,000,000</a:t>
            </a:r>
          </a:p>
          <a:p>
            <a:pPr lvl="1"/>
            <a:r>
              <a:rPr lang="en-US" b="1" dirty="0" smtClean="0"/>
              <a:t>House hold cost of students – traveling, food &amp; lodging, etc.</a:t>
            </a:r>
            <a:endParaRPr lang="en-US" b="1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12" name="AutoShape 4" descr="Image result for image of saving trees from avoiding prin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Image result for image of saving trees from avoiding print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Image result for image of saving trees from avoiding printi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0" descr="Image result for image of saving trees from avoiding printi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12" descr="Image result for image of saving trees from avoiding printi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191" y="2175065"/>
            <a:ext cx="3624827" cy="4315270"/>
          </a:xfrm>
          <a:prstGeom prst="rect">
            <a:avLst/>
          </a:prstGeom>
        </p:spPr>
      </p:pic>
      <p:pic>
        <p:nvPicPr>
          <p:cNvPr id="19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074" y="23177"/>
            <a:ext cx="2151888" cy="215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6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3. Way Forward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3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24" y="828389"/>
            <a:ext cx="8761413" cy="706964"/>
          </a:xfrm>
        </p:spPr>
        <p:txBody>
          <a:bodyPr/>
          <a:lstStyle/>
          <a:p>
            <a:r>
              <a:rPr lang="en-US" dirty="0" smtClean="0"/>
              <a:t>Way forward supporting Frugal environment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557" y="2125015"/>
            <a:ext cx="7900407" cy="4533362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b="1" dirty="0" smtClean="0"/>
              <a:t>Product 01 : </a:t>
            </a:r>
          </a:p>
          <a:p>
            <a:pPr lvl="1"/>
            <a:r>
              <a:rPr lang="en-US" i="1" dirty="0" smtClean="0"/>
              <a:t>NTS - Reduce face-to-face </a:t>
            </a:r>
            <a:r>
              <a:rPr lang="en-US" i="1" dirty="0"/>
              <a:t>sessions </a:t>
            </a:r>
            <a:r>
              <a:rPr lang="en-US" i="1" dirty="0" smtClean="0"/>
              <a:t> </a:t>
            </a:r>
            <a:r>
              <a:rPr lang="en-US" i="1" dirty="0"/>
              <a:t>by 30</a:t>
            </a:r>
            <a:r>
              <a:rPr lang="en-US" i="1" dirty="0" smtClean="0"/>
              <a:t>% </a:t>
            </a:r>
            <a:r>
              <a:rPr lang="en-US" i="1" dirty="0"/>
              <a:t>by 2020</a:t>
            </a:r>
          </a:p>
          <a:p>
            <a:pPr lvl="1"/>
            <a:r>
              <a:rPr lang="en-US" i="1" dirty="0" smtClean="0"/>
              <a:t>NTS - All </a:t>
            </a:r>
            <a:r>
              <a:rPr lang="en-US" i="1" dirty="0"/>
              <a:t>MCQs and assignment submissions conducted online by 2021</a:t>
            </a:r>
          </a:p>
          <a:p>
            <a:pPr lvl="1"/>
            <a:r>
              <a:rPr lang="en-US" i="1" dirty="0" smtClean="0"/>
              <a:t>NTS - Standardized </a:t>
            </a:r>
            <a:r>
              <a:rPr lang="en-US" i="1" dirty="0"/>
              <a:t>delivery and assessments </a:t>
            </a:r>
            <a:r>
              <a:rPr lang="en-US" i="1" dirty="0" smtClean="0"/>
              <a:t>by 2022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b="1" dirty="0" smtClean="0"/>
              <a:t>Product 02 &amp; 03 </a:t>
            </a:r>
          </a:p>
          <a:p>
            <a:pPr marL="342900" lvl="1" indent="-342900"/>
            <a:r>
              <a:rPr lang="en-US" i="1" dirty="0" smtClean="0"/>
              <a:t>Expand </a:t>
            </a:r>
            <a:r>
              <a:rPr lang="en-US" i="1" dirty="0"/>
              <a:t>CPD and top-up Bachelors </a:t>
            </a:r>
            <a:r>
              <a:rPr lang="en-US" i="1" dirty="0" err="1"/>
              <a:t>programmes</a:t>
            </a:r>
            <a:r>
              <a:rPr lang="en-US" i="1" dirty="0"/>
              <a:t> to other regional </a:t>
            </a:r>
            <a:r>
              <a:rPr lang="en-US" i="1" dirty="0" smtClean="0"/>
              <a:t>countries</a:t>
            </a:r>
            <a:endParaRPr lang="en-US" b="1" i="1" dirty="0" smtClean="0"/>
          </a:p>
          <a:p>
            <a:pPr marL="342900" lvl="1" indent="-342900"/>
            <a:r>
              <a:rPr lang="en-US" b="1" dirty="0"/>
              <a:t>e-Resource centers in hospitals and nursing </a:t>
            </a:r>
            <a:r>
              <a:rPr lang="en-US" b="1" dirty="0" smtClean="0"/>
              <a:t>schools – </a:t>
            </a:r>
            <a:r>
              <a:rPr lang="en-US" i="1" dirty="0" smtClean="0"/>
              <a:t>searching for funding </a:t>
            </a:r>
            <a:endParaRPr lang="en-US" i="1" dirty="0"/>
          </a:p>
          <a:p>
            <a:pPr marL="0" lvl="1" indent="0">
              <a:buNone/>
            </a:pPr>
            <a:endParaRPr lang="en-US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03"/>
          <a:stretch/>
        </p:blipFill>
        <p:spPr>
          <a:xfrm>
            <a:off x="8190963" y="487110"/>
            <a:ext cx="3846490" cy="2685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754" y="4188853"/>
            <a:ext cx="3292699" cy="246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8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1" y="92120"/>
            <a:ext cx="5124450" cy="34163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05" y="155740"/>
            <a:ext cx="5727342" cy="3818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52" y="4085495"/>
            <a:ext cx="4529607" cy="30197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4" y="3678528"/>
            <a:ext cx="4421478" cy="294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4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96113" y="3039102"/>
            <a:ext cx="10012680" cy="2262781"/>
          </a:xfrm>
        </p:spPr>
        <p:txBody>
          <a:bodyPr>
            <a:noAutofit/>
          </a:bodyPr>
          <a:lstStyle/>
          <a:p>
            <a:r>
              <a:rPr lang="en-US" sz="3200" dirty="0" smtClean="0"/>
              <a:t>1. </a:t>
            </a:r>
            <a:r>
              <a:rPr lang="en-US" sz="3200" dirty="0"/>
              <a:t>The Needs of a Frugal Environment :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Basic </a:t>
            </a:r>
            <a:r>
              <a:rPr lang="en-US" sz="3200" dirty="0"/>
              <a:t>Nurses </a:t>
            </a:r>
            <a:r>
              <a:rPr lang="en-US" sz="3200" dirty="0" smtClean="0"/>
              <a:t>Training </a:t>
            </a:r>
            <a:r>
              <a:rPr lang="en-US" sz="3200" dirty="0"/>
              <a:t>&amp; Continuous Nursing Education </a:t>
            </a:r>
            <a:r>
              <a:rPr lang="en-US" sz="3200" dirty="0" smtClean="0"/>
              <a:t>(</a:t>
            </a:r>
            <a:r>
              <a:rPr lang="en-US" sz="3200" dirty="0"/>
              <a:t>CNE) in the region 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background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60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 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2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083" y="598353"/>
            <a:ext cx="10063068" cy="1280890"/>
          </a:xfrm>
        </p:spPr>
        <p:txBody>
          <a:bodyPr/>
          <a:lstStyle/>
          <a:p>
            <a:r>
              <a:rPr lang="en-US" sz="2800" dirty="0" smtClean="0"/>
              <a:t>Demand for Nursing </a:t>
            </a:r>
            <a:r>
              <a:rPr lang="en-US" sz="2800" dirty="0"/>
              <a:t>C</a:t>
            </a:r>
            <a:r>
              <a:rPr lang="en-US" sz="2800" dirty="0" smtClean="0"/>
              <a:t>are and </a:t>
            </a:r>
            <a:r>
              <a:rPr lang="en-US" sz="2800" dirty="0"/>
              <a:t>S</a:t>
            </a:r>
            <a:r>
              <a:rPr lang="en-US" sz="2800" dirty="0" smtClean="0"/>
              <a:t>carcity of Nursing Professionals - General and Specialized 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0640" y="2487589"/>
            <a:ext cx="6246254" cy="4123523"/>
          </a:xfrm>
        </p:spPr>
        <p:txBody>
          <a:bodyPr>
            <a:normAutofit/>
          </a:bodyPr>
          <a:lstStyle/>
          <a:p>
            <a:r>
              <a:rPr lang="en-US" dirty="0" smtClean="0"/>
              <a:t>650 hospitals with 70,000 beds spread around the country </a:t>
            </a:r>
          </a:p>
          <a:p>
            <a:r>
              <a:rPr lang="en-US" dirty="0" smtClean="0"/>
              <a:t>60 million OPD visits and 6 million IPD patients </a:t>
            </a:r>
          </a:p>
          <a:p>
            <a:r>
              <a:rPr lang="en-US" dirty="0" smtClean="0"/>
              <a:t>Only 32,000 Nurses in Sri Lanka </a:t>
            </a:r>
          </a:p>
          <a:p>
            <a:r>
              <a:rPr lang="en-US" dirty="0" smtClean="0"/>
              <a:t>The need = shortage of 40,000 nurses</a:t>
            </a:r>
          </a:p>
          <a:p>
            <a:r>
              <a:rPr lang="en-US" dirty="0" smtClean="0"/>
              <a:t>Current input and output from the schools = approx. 1800/year</a:t>
            </a:r>
          </a:p>
          <a:p>
            <a:r>
              <a:rPr lang="en-US" dirty="0" smtClean="0"/>
              <a:t>Scarcity &amp; the work over load - the </a:t>
            </a:r>
            <a:r>
              <a:rPr lang="en-US" dirty="0" smtClean="0">
                <a:solidFill>
                  <a:srgbClr val="FF0000"/>
                </a:solidFill>
              </a:rPr>
              <a:t>burden on Nurses </a:t>
            </a:r>
          </a:p>
          <a:p>
            <a:pPr marL="0" indent="0">
              <a:buNone/>
            </a:pPr>
            <a:r>
              <a:rPr lang="en-US" sz="1300" i="1" dirty="0" smtClean="0">
                <a:solidFill>
                  <a:schemeClr val="bg1">
                    <a:lumMod val="65000"/>
                  </a:schemeClr>
                </a:solidFill>
              </a:rPr>
              <a:t>Source: National health bulletin, 2015 &amp; “ Allied Health forum ,CMA, 2017”</a:t>
            </a:r>
          </a:p>
          <a:p>
            <a:pPr marL="0" indent="0">
              <a:buNone/>
            </a:pPr>
            <a:r>
              <a:rPr lang="en-US" sz="1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http://</a:t>
            </a:r>
            <a:r>
              <a:rPr lang="en-US" sz="1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www.cjournal.cz/files/197.pdf- Nursing Shortage Impact on Job Outcome- The Case in Sri Lanka</a:t>
            </a:r>
            <a:endParaRPr lang="en-US" sz="1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sz="1300" i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835859" y="2487589"/>
            <a:ext cx="3355823" cy="3784421"/>
          </a:xfrm>
        </p:spPr>
      </p:pic>
    </p:spTree>
    <p:extLst>
      <p:ext uri="{BB962C8B-B14F-4D97-AF65-F5344CB8AC3E}">
        <p14:creationId xmlns:p14="http://schemas.microsoft.com/office/powerpoint/2010/main" val="105199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072" y="701603"/>
            <a:ext cx="8761413" cy="706964"/>
          </a:xfrm>
        </p:spPr>
        <p:txBody>
          <a:bodyPr/>
          <a:lstStyle/>
          <a:p>
            <a:r>
              <a:rPr lang="en-US" dirty="0" smtClean="0"/>
              <a:t>Introduction to Basic Nurses Training in Sri Lanka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71162537"/>
              </p:ext>
            </p:extLst>
          </p:nvPr>
        </p:nvGraphicFramePr>
        <p:xfrm>
          <a:off x="1116919" y="1770846"/>
          <a:ext cx="9122387" cy="5087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630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216" y="744699"/>
            <a:ext cx="8911687" cy="1280890"/>
          </a:xfrm>
        </p:spPr>
        <p:txBody>
          <a:bodyPr/>
          <a:lstStyle/>
          <a:p>
            <a:r>
              <a:rPr lang="en-US" sz="3200" dirty="0"/>
              <a:t>Basic Training of </a:t>
            </a:r>
            <a:r>
              <a:rPr lang="en-US" sz="3200" dirty="0" smtClean="0"/>
              <a:t>Nurses </a:t>
            </a:r>
            <a:br>
              <a:rPr lang="en-US" sz="3200" dirty="0" smtClean="0"/>
            </a:br>
            <a:r>
              <a:rPr lang="en-US" sz="3200" dirty="0" smtClean="0"/>
              <a:t> State Nursing </a:t>
            </a:r>
            <a:br>
              <a:rPr lang="en-US" sz="3200" dirty="0" smtClean="0"/>
            </a:br>
            <a:r>
              <a:rPr lang="en-US" sz="3200" dirty="0" smtClean="0"/>
              <a:t>Training Schools 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16194" y="2318197"/>
            <a:ext cx="5723997" cy="4354891"/>
          </a:xfrm>
        </p:spPr>
        <p:txBody>
          <a:bodyPr>
            <a:normAutofit fontScale="25000" lnSpcReduction="20000"/>
          </a:bodyPr>
          <a:lstStyle/>
          <a:p>
            <a:r>
              <a:rPr lang="en-US" sz="7200" dirty="0"/>
              <a:t>Standardized 03 year curriculum</a:t>
            </a:r>
          </a:p>
          <a:p>
            <a:r>
              <a:rPr lang="en-US" sz="7200" dirty="0" smtClean="0"/>
              <a:t>Clinical placement in State hospitals </a:t>
            </a:r>
          </a:p>
          <a:p>
            <a:r>
              <a:rPr lang="en-US" sz="7200" dirty="0"/>
              <a:t>Curriculum updates and access to new knowledge </a:t>
            </a:r>
            <a:r>
              <a:rPr lang="en-US" sz="7200" dirty="0" smtClean="0"/>
              <a:t>– </a:t>
            </a:r>
          </a:p>
          <a:p>
            <a:pPr lvl="1"/>
            <a:r>
              <a:rPr lang="en-US" sz="7000" dirty="0" smtClean="0">
                <a:solidFill>
                  <a:srgbClr val="FF0000"/>
                </a:solidFill>
              </a:rPr>
              <a:t>24 Modules – 1731 hours of theory &amp; 3731 </a:t>
            </a:r>
            <a:r>
              <a:rPr lang="en-US" sz="7000" dirty="0">
                <a:solidFill>
                  <a:srgbClr val="FF0000"/>
                </a:solidFill>
              </a:rPr>
              <a:t>hours of </a:t>
            </a:r>
            <a:r>
              <a:rPr lang="en-US" sz="7000" dirty="0" smtClean="0">
                <a:solidFill>
                  <a:srgbClr val="FF0000"/>
                </a:solidFill>
              </a:rPr>
              <a:t>clinical </a:t>
            </a:r>
            <a:r>
              <a:rPr lang="en-US" sz="7000" dirty="0">
                <a:solidFill>
                  <a:srgbClr val="FF0000"/>
                </a:solidFill>
              </a:rPr>
              <a:t>placements </a:t>
            </a:r>
            <a:endParaRPr lang="en-US" sz="7000" dirty="0" smtClean="0">
              <a:solidFill>
                <a:srgbClr val="FF0000"/>
              </a:solidFill>
            </a:endParaRPr>
          </a:p>
          <a:p>
            <a:r>
              <a:rPr lang="en-US" sz="7200" dirty="0" smtClean="0"/>
              <a:t>Delivery</a:t>
            </a:r>
          </a:p>
          <a:p>
            <a:pPr lvl="1"/>
            <a:r>
              <a:rPr lang="en-US" sz="7200" dirty="0" smtClean="0"/>
              <a:t>Delivery – 100% Face-to-face</a:t>
            </a:r>
          </a:p>
          <a:p>
            <a:pPr lvl="1"/>
            <a:r>
              <a:rPr lang="en-US" sz="7200" dirty="0"/>
              <a:t>Average students per </a:t>
            </a:r>
            <a:r>
              <a:rPr lang="en-US" sz="7200" dirty="0" smtClean="0"/>
              <a:t>classroom : 148</a:t>
            </a:r>
          </a:p>
          <a:p>
            <a:pPr lvl="1"/>
            <a:r>
              <a:rPr lang="en-US" sz="7200" dirty="0"/>
              <a:t>Total </a:t>
            </a:r>
            <a:r>
              <a:rPr lang="en-US" sz="7200" dirty="0" smtClean="0"/>
              <a:t>tutoring staff  </a:t>
            </a:r>
            <a:r>
              <a:rPr lang="en-US" sz="7200" dirty="0"/>
              <a:t>– 269 </a:t>
            </a:r>
            <a:r>
              <a:rPr lang="en-US" sz="7200" dirty="0" smtClean="0"/>
              <a:t>tutors (AHB, 2015)</a:t>
            </a:r>
          </a:p>
          <a:p>
            <a:pPr lvl="1"/>
            <a:r>
              <a:rPr lang="en-US" sz="7200" dirty="0" smtClean="0">
                <a:solidFill>
                  <a:srgbClr val="FF0000"/>
                </a:solidFill>
              </a:rPr>
              <a:t>Student to tutor ratio –  30:1 </a:t>
            </a:r>
          </a:p>
          <a:p>
            <a:pPr lvl="1"/>
            <a:r>
              <a:rPr lang="en-US" sz="7200" dirty="0" smtClean="0"/>
              <a:t>Access to library and other facilities – questionable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202561" y="2318197"/>
            <a:ext cx="5168660" cy="3997997"/>
          </a:xfrm>
        </p:spPr>
        <p:txBody>
          <a:bodyPr>
            <a:no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Assessment</a:t>
            </a:r>
          </a:p>
          <a:p>
            <a:pPr lvl="1"/>
            <a:r>
              <a:rPr lang="en-US" sz="1800" dirty="0" smtClean="0"/>
              <a:t>Total paper-based</a:t>
            </a:r>
          </a:p>
          <a:p>
            <a:pPr lvl="1"/>
            <a:r>
              <a:rPr lang="en-US" sz="1800" dirty="0" smtClean="0"/>
              <a:t>Mobility of tutors and examiners every semester </a:t>
            </a:r>
            <a:endParaRPr lang="en-US" dirty="0" smtClean="0"/>
          </a:p>
          <a:p>
            <a:r>
              <a:rPr lang="en-US" dirty="0" smtClean="0"/>
              <a:t>Clinical Placement</a:t>
            </a:r>
          </a:p>
          <a:p>
            <a:pPr lvl="1"/>
            <a:r>
              <a:rPr lang="en-US" sz="1800" dirty="0"/>
              <a:t>Preceptorship done by the same </a:t>
            </a:r>
            <a:r>
              <a:rPr lang="en-US" sz="1800" dirty="0" smtClean="0"/>
              <a:t>tutors</a:t>
            </a:r>
          </a:p>
          <a:p>
            <a:r>
              <a:rPr lang="en-US" dirty="0" smtClean="0"/>
              <a:t>Health and safety of students and staff</a:t>
            </a:r>
          </a:p>
          <a:p>
            <a:pPr marL="457200" lvl="1" indent="0">
              <a:buNone/>
            </a:pPr>
            <a:r>
              <a:rPr lang="en-US" sz="2200" b="1" dirty="0" smtClean="0"/>
              <a:t>Hence the Frugal </a:t>
            </a:r>
            <a:r>
              <a:rPr lang="en-US" sz="2200" b="1" dirty="0"/>
              <a:t>E</a:t>
            </a:r>
            <a:r>
              <a:rPr lang="en-US" sz="2200" b="1" dirty="0" smtClean="0"/>
              <a:t>nvironment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3"/>
          <a:stretch/>
        </p:blipFill>
        <p:spPr>
          <a:xfrm>
            <a:off x="6040191" y="22150"/>
            <a:ext cx="6151809" cy="314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3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467" y="818047"/>
            <a:ext cx="8761413" cy="706964"/>
          </a:xfrm>
        </p:spPr>
        <p:txBody>
          <a:bodyPr/>
          <a:lstStyle/>
          <a:p>
            <a:r>
              <a:rPr lang="en-US" dirty="0"/>
              <a:t>Continuous Nursing Education (CNE</a:t>
            </a:r>
            <a:r>
              <a:rPr lang="en-US" dirty="0" smtClean="0"/>
              <a:t>)- Sri Lanka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65904432"/>
              </p:ext>
            </p:extLst>
          </p:nvPr>
        </p:nvGraphicFramePr>
        <p:xfrm>
          <a:off x="781467" y="1678467"/>
          <a:ext cx="9636797" cy="5048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92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590" y="616597"/>
            <a:ext cx="9864660" cy="11735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Gaps in Continuous </a:t>
            </a:r>
            <a:r>
              <a:rPr lang="en-US" dirty="0"/>
              <a:t>Nursing Education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CNE</a:t>
            </a:r>
            <a:r>
              <a:rPr lang="en-US" dirty="0" smtClean="0"/>
              <a:t>) in Sri Lanka and Maldives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0258" y="2142185"/>
            <a:ext cx="5902303" cy="511398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Workload </a:t>
            </a:r>
          </a:p>
          <a:p>
            <a:r>
              <a:rPr lang="en-US" sz="2000" dirty="0" smtClean="0"/>
              <a:t>Accessibility </a:t>
            </a:r>
          </a:p>
          <a:p>
            <a:pPr lvl="1"/>
            <a:r>
              <a:rPr lang="en-US" sz="2000" dirty="0" smtClean="0"/>
              <a:t>Administrative </a:t>
            </a:r>
          </a:p>
          <a:p>
            <a:pPr lvl="1"/>
            <a:r>
              <a:rPr lang="en-US" sz="2000" dirty="0" smtClean="0"/>
              <a:t>Professional </a:t>
            </a:r>
          </a:p>
          <a:p>
            <a:pPr lvl="1"/>
            <a:r>
              <a:rPr lang="en-US" sz="2000" dirty="0" smtClean="0"/>
              <a:t>Personal and Family </a:t>
            </a:r>
          </a:p>
          <a:p>
            <a:pPr lvl="1"/>
            <a:r>
              <a:rPr lang="en-US" sz="2000" dirty="0" smtClean="0"/>
              <a:t>Geographical </a:t>
            </a:r>
          </a:p>
          <a:p>
            <a:r>
              <a:rPr lang="en-US" sz="2000" dirty="0" smtClean="0"/>
              <a:t>Affordability </a:t>
            </a:r>
          </a:p>
          <a:p>
            <a:r>
              <a:rPr lang="en-US" sz="2000" dirty="0"/>
              <a:t>Quality and </a:t>
            </a:r>
            <a:r>
              <a:rPr lang="en-US" sz="2000" dirty="0" smtClean="0"/>
              <a:t>restrictions of </a:t>
            </a:r>
            <a:r>
              <a:rPr lang="en-US" sz="2000" dirty="0" err="1"/>
              <a:t>programmes</a:t>
            </a:r>
            <a:endParaRPr lang="en-US" sz="2000" dirty="0"/>
          </a:p>
          <a:p>
            <a:r>
              <a:rPr lang="en-US" sz="2000" dirty="0" smtClean="0"/>
              <a:t>Sustainability  </a:t>
            </a:r>
          </a:p>
          <a:p>
            <a:pPr marL="342900" lvl="1" indent="-342900"/>
            <a:r>
              <a:rPr lang="en-US" sz="2200" b="1" dirty="0" smtClean="0"/>
              <a:t>Hence </a:t>
            </a:r>
            <a:r>
              <a:rPr lang="en-US" sz="2200" b="1" dirty="0"/>
              <a:t>the </a:t>
            </a:r>
            <a:r>
              <a:rPr lang="en-US" sz="2200" b="1" dirty="0" smtClean="0"/>
              <a:t>Frugal Environment</a:t>
            </a:r>
            <a:endParaRPr lang="en-US" sz="2200" b="1" dirty="0"/>
          </a:p>
          <a:p>
            <a:pPr marL="0" indent="0">
              <a:buNone/>
            </a:pPr>
            <a:r>
              <a:rPr lang="en-US" sz="2000" dirty="0" smtClean="0"/>
              <a:t> </a:t>
            </a:r>
          </a:p>
        </p:txBody>
      </p:sp>
      <p:pic>
        <p:nvPicPr>
          <p:cNvPr id="1026" name="Picture 2" descr="Image result for sri lankan working nurs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513" y="3980530"/>
            <a:ext cx="3438659" cy="231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513" y="1203380"/>
            <a:ext cx="3516589" cy="247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48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b="1" dirty="0"/>
              <a:t>The innovative Solution ; the project – e-Incubator</a:t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3255</TotalTime>
  <Words>1204</Words>
  <Application>Microsoft Office PowerPoint</Application>
  <PresentationFormat>Widescreen</PresentationFormat>
  <Paragraphs>210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 Light</vt:lpstr>
      <vt:lpstr>Century Gothic</vt:lpstr>
      <vt:lpstr>Wingdings 3</vt:lpstr>
      <vt:lpstr>Ion Boardroom</vt:lpstr>
      <vt:lpstr>Innovation in Continuing Professional Development (CPD)  e-incubator </vt:lpstr>
      <vt:lpstr>Content </vt:lpstr>
      <vt:lpstr>1. The Needs of a Frugal Environment :  Basic Nurses Training &amp; Continuous Nursing Education (CNE) in the region  </vt:lpstr>
      <vt:lpstr>Demand for Nursing Care and Scarcity of Nursing Professionals - General and Specialized </vt:lpstr>
      <vt:lpstr>Introduction to Basic Nurses Training in Sri Lanka</vt:lpstr>
      <vt:lpstr>Basic Training of Nurses   State Nursing  Training Schools   </vt:lpstr>
      <vt:lpstr>Continuous Nursing Education (CNE)- Sri Lanka</vt:lpstr>
      <vt:lpstr>Gaps in Continuous Nursing Education  (CNE) in Sri Lanka and Maldives  </vt:lpstr>
      <vt:lpstr>The innovative Solution ; the project – e-Incubator  </vt:lpstr>
      <vt:lpstr>IIHS Vision – “The Transformers”</vt:lpstr>
      <vt:lpstr>Feasibility  Perception of the Users</vt:lpstr>
      <vt:lpstr>Project Objectives </vt:lpstr>
      <vt:lpstr>The products : Education support for Basic Nursing Training and Practicing nurses   </vt:lpstr>
      <vt:lpstr>PowerPoint Presentation</vt:lpstr>
      <vt:lpstr>Project concept : Aligning with UN SDGs and Nursing now  </vt:lpstr>
      <vt:lpstr>Establishing Public Private Partnerships</vt:lpstr>
      <vt:lpstr>e-Incubator – product 01-  NTS: Diploma in General Nursing    </vt:lpstr>
      <vt:lpstr>E-Incubator Product 01 –NTS  </vt:lpstr>
      <vt:lpstr> e-Incubator – product 02 –CNE : Top up Bachelors in Nursing   </vt:lpstr>
      <vt:lpstr>Top up Bachelors- Sri Lanka</vt:lpstr>
      <vt:lpstr>Top up Bachelors- Maldives</vt:lpstr>
      <vt:lpstr>e-Incubator – product 03-CNE : Clinical Specializations   </vt:lpstr>
      <vt:lpstr>e-incubator- CPD</vt:lpstr>
      <vt:lpstr>Outcome of e-Incubator </vt:lpstr>
      <vt:lpstr>Quantification of the Outcome – product 02</vt:lpstr>
      <vt:lpstr>Project impact Sustainability &amp;  funding to product 01 and 03 </vt:lpstr>
      <vt:lpstr>3. Way Forward</vt:lpstr>
      <vt:lpstr>Way forward supporting Frugal environment </vt:lpstr>
      <vt:lpstr>PowerPoint Presentation</vt:lpstr>
      <vt:lpstr>Thank you 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 Heda Nana Waduma”; Transfoming Nursing through e -  leaning</dc:title>
  <dc:creator>Dr.Kithsiri</dc:creator>
  <cp:lastModifiedBy>Nadeeka</cp:lastModifiedBy>
  <cp:revision>137</cp:revision>
  <dcterms:created xsi:type="dcterms:W3CDTF">2018-07-31T07:11:54Z</dcterms:created>
  <dcterms:modified xsi:type="dcterms:W3CDTF">2019-03-23T03:10:40Z</dcterms:modified>
</cp:coreProperties>
</file>