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92" r:id="rId4"/>
    <p:sldId id="294" r:id="rId5"/>
    <p:sldId id="293" r:id="rId6"/>
    <p:sldId id="258" r:id="rId7"/>
    <p:sldId id="295" r:id="rId8"/>
    <p:sldId id="297" r:id="rId9"/>
    <p:sldId id="259" r:id="rId10"/>
    <p:sldId id="298" r:id="rId11"/>
    <p:sldId id="260" r:id="rId12"/>
    <p:sldId id="261" r:id="rId13"/>
    <p:sldId id="276" r:id="rId14"/>
    <p:sldId id="277" r:id="rId15"/>
    <p:sldId id="263" r:id="rId16"/>
    <p:sldId id="288" r:id="rId17"/>
    <p:sldId id="289" r:id="rId18"/>
    <p:sldId id="264" r:id="rId19"/>
    <p:sldId id="265" r:id="rId20"/>
    <p:sldId id="266" r:id="rId21"/>
    <p:sldId id="290" r:id="rId22"/>
    <p:sldId id="291" r:id="rId23"/>
    <p:sldId id="267" r:id="rId24"/>
    <p:sldId id="268" r:id="rId25"/>
    <p:sldId id="269" r:id="rId26"/>
    <p:sldId id="270" r:id="rId27"/>
    <p:sldId id="27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29" autoAdjust="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IHS\Desktop\Documents\Conference%20with%20JCU%2011.02.2020\Copy%20of%20Copy%20of%20Hern_protect_us%20(00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IHS\Desktop\Documents\Conference%20with%20JCU%2011.02.2020\Copy%20of%20Hern_protect_u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IHS\Desktop\Documents\Conference%20with%20JCU%2011.02.2020\Copy%20of%20Copy%20of%20Hern_protect_us%20(00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IHS\Research\Conferences\Books%20Vs%20Tabs\Books%20Vs%20Tabs%20Analy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udharshan\Desktop\Copy%20of%20Books%20Vs%20Tabs%20Analys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0" dirty="0"/>
              <a:t>Nursing care distribution in South Asia</a:t>
            </a:r>
          </a:p>
        </c:rich>
      </c:tx>
      <c:layout>
        <c:manualLayout>
          <c:xMode val="edge"/>
          <c:yMode val="edge"/>
          <c:x val="0.10556174415729258"/>
          <c:y val="6.1946917043392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Sheet2!$B$30</c:f>
              <c:strCache>
                <c:ptCount val="1"/>
                <c:pt idx="0">
                  <c:v>Nurses per 10K people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Sheet2!$A$31:$A$38</c:f>
              <c:strCache>
                <c:ptCount val="8"/>
                <c:pt idx="0">
                  <c:v>Afghanistan</c:v>
                </c:pt>
                <c:pt idx="1">
                  <c:v>Bangladesh</c:v>
                </c:pt>
                <c:pt idx="2">
                  <c:v>Pakistan</c:v>
                </c:pt>
                <c:pt idx="3">
                  <c:v>Bhutan</c:v>
                </c:pt>
                <c:pt idx="4">
                  <c:v>Sri Lanka</c:v>
                </c:pt>
                <c:pt idx="5">
                  <c:v>India</c:v>
                </c:pt>
                <c:pt idx="6">
                  <c:v>Nepal</c:v>
                </c:pt>
                <c:pt idx="7">
                  <c:v>Maldives</c:v>
                </c:pt>
              </c:strCache>
            </c:strRef>
          </c:cat>
          <c:val>
            <c:numRef>
              <c:f>Sheet2!$B$31:$B$38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15</c:v>
                </c:pt>
                <c:pt idx="4">
                  <c:v>21</c:v>
                </c:pt>
                <c:pt idx="5">
                  <c:v>21</c:v>
                </c:pt>
                <c:pt idx="6">
                  <c:v>26</c:v>
                </c:pt>
                <c:pt idx="7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9B-400B-A4C7-854C67F2EB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83923727"/>
        <c:axId val="1463910031"/>
        <c:axId val="1496744863"/>
      </c:bar3DChart>
      <c:catAx>
        <c:axId val="15839237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baseline="0"/>
                  <a:t>(WHO, 2017)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910031"/>
        <c:crosses val="autoZero"/>
        <c:auto val="1"/>
        <c:lblAlgn val="ctr"/>
        <c:lblOffset val="100"/>
        <c:noMultiLvlLbl val="0"/>
      </c:catAx>
      <c:valAx>
        <c:axId val="1463910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923727"/>
        <c:crosses val="autoZero"/>
        <c:crossBetween val="between"/>
      </c:valAx>
      <c:serAx>
        <c:axId val="149674486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910031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0" dirty="0"/>
              <a:t>Number of Graduates Yearly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93500041759811E-2"/>
          <c:y val="0.12931524837888594"/>
          <c:w val="0.89019685039370078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Sheet1!$G$2:$G$3</c:f>
              <c:strCache>
                <c:ptCount val="2"/>
                <c:pt idx="0">
                  <c:v>Number of graduates</c:v>
                </c:pt>
                <c:pt idx="1">
                  <c:v>BN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Sheet1!$F$4:$F$10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Sheet1!$G$4:$G$10</c:f>
              <c:numCache>
                <c:formatCode>General</c:formatCode>
                <c:ptCount val="7"/>
                <c:pt idx="0">
                  <c:v>19</c:v>
                </c:pt>
                <c:pt idx="1">
                  <c:v>15</c:v>
                </c:pt>
                <c:pt idx="2">
                  <c:v>13</c:v>
                </c:pt>
                <c:pt idx="3">
                  <c:v>60</c:v>
                </c:pt>
                <c:pt idx="4">
                  <c:v>62</c:v>
                </c:pt>
                <c:pt idx="5">
                  <c:v>114</c:v>
                </c:pt>
                <c:pt idx="6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7-48A6-8AEE-D3F60C5ABC41}"/>
            </c:ext>
          </c:extLst>
        </c:ser>
        <c:ser>
          <c:idx val="1"/>
          <c:order val="1"/>
          <c:tx>
            <c:strRef>
              <c:f>Sheet1!$H$2:$H$3</c:f>
              <c:strCache>
                <c:ptCount val="2"/>
                <c:pt idx="0">
                  <c:v>Number of graduates</c:v>
                </c:pt>
                <c:pt idx="1">
                  <c:v>MN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27-48A6-8AEE-D3F60C5ABC4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27-48A6-8AEE-D3F60C5ABC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Sheet1!$F$4:$F$10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Sheet1!$H$4:$H$10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>
                  <c:v>8</c:v>
                </c:pt>
                <c:pt idx="5">
                  <c:v>20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27-48A6-8AEE-D3F60C5ABC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59137808"/>
        <c:axId val="908567392"/>
      </c:barChart>
      <c:catAx>
        <c:axId val="105913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93630676582321171"/>
              <c:y val="0.724743188285403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567392"/>
        <c:crosses val="autoZero"/>
        <c:auto val="1"/>
        <c:lblAlgn val="ctr"/>
        <c:lblOffset val="100"/>
        <c:noMultiLvlLbl val="0"/>
      </c:catAx>
      <c:valAx>
        <c:axId val="9085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913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39090712443341"/>
          <c:y val="0.90053908177956365"/>
          <c:w val="0.60434204185556151"/>
          <c:h val="7.3005499671810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400" dirty="0"/>
              <a:t>NTS involvement in </a:t>
            </a:r>
            <a:r>
              <a:rPr lang="en-US" sz="2400" dirty="0" err="1"/>
              <a:t>BioInquirer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914260717410336E-2"/>
          <c:y val="0.18097222222222226"/>
          <c:w val="0.90286351706036749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'Bio-Inq'!$C$1</c:f>
              <c:strCache>
                <c:ptCount val="1"/>
                <c:pt idx="0">
                  <c:v>Participants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'Bio-Inq'!$B$2:$B$4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'Bio-Inq'!$C$2:$C$4</c:f>
              <c:numCache>
                <c:formatCode>General</c:formatCode>
                <c:ptCount val="3"/>
                <c:pt idx="0">
                  <c:v>5</c:v>
                </c:pt>
                <c:pt idx="1">
                  <c:v>16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5-45EE-BD44-95D2D83EBD8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47789984"/>
        <c:axId val="547790312"/>
      </c:barChart>
      <c:catAx>
        <c:axId val="54778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790312"/>
        <c:crosses val="autoZero"/>
        <c:auto val="1"/>
        <c:lblAlgn val="ctr"/>
        <c:lblOffset val="100"/>
        <c:noMultiLvlLbl val="0"/>
      </c:catAx>
      <c:valAx>
        <c:axId val="547790312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54778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Preferred Method for future STUDIES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Sheet2!$D$33</c:f>
              <c:strCache>
                <c:ptCount val="1"/>
                <c:pt idx="0">
                  <c:v>Tabs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Sheet2!$C$34:$C$36</c:f>
              <c:strCache>
                <c:ptCount val="3"/>
                <c:pt idx="0">
                  <c:v>&lt;30 years</c:v>
                </c:pt>
                <c:pt idx="1">
                  <c:v>30-40 years</c:v>
                </c:pt>
                <c:pt idx="2">
                  <c:v>&gt;40 years</c:v>
                </c:pt>
              </c:strCache>
            </c:strRef>
          </c:cat>
          <c:val>
            <c:numRef>
              <c:f>Sheet2!$D$34:$D$36</c:f>
              <c:numCache>
                <c:formatCode>0.0%</c:formatCode>
                <c:ptCount val="3"/>
                <c:pt idx="0">
                  <c:v>0.621</c:v>
                </c:pt>
                <c:pt idx="1">
                  <c:v>0.152</c:v>
                </c:pt>
                <c:pt idx="2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E-49D8-9F14-8CAC1DA022F3}"/>
            </c:ext>
          </c:extLst>
        </c:ser>
        <c:ser>
          <c:idx val="1"/>
          <c:order val="1"/>
          <c:tx>
            <c:strRef>
              <c:f>Sheet2!$E$33</c:f>
              <c:strCache>
                <c:ptCount val="1"/>
                <c:pt idx="0">
                  <c:v>Books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Sheet2!$C$34:$C$36</c:f>
              <c:strCache>
                <c:ptCount val="3"/>
                <c:pt idx="0">
                  <c:v>&lt;30 years</c:v>
                </c:pt>
                <c:pt idx="1">
                  <c:v>30-40 years</c:v>
                </c:pt>
                <c:pt idx="2">
                  <c:v>&gt;40 years</c:v>
                </c:pt>
              </c:strCache>
            </c:strRef>
          </c:cat>
          <c:val>
            <c:numRef>
              <c:f>Sheet2!$E$34:$E$36</c:f>
              <c:numCache>
                <c:formatCode>0.0%</c:formatCode>
                <c:ptCount val="3"/>
                <c:pt idx="0">
                  <c:v>0.111</c:v>
                </c:pt>
                <c:pt idx="1">
                  <c:v>5.1999999999999998E-2</c:v>
                </c:pt>
                <c:pt idx="2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4E-49D8-9F14-8CAC1DA022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9046800"/>
        <c:axId val="1759054416"/>
      </c:barChart>
      <c:catAx>
        <c:axId val="175904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054416"/>
        <c:crosses val="autoZero"/>
        <c:auto val="1"/>
        <c:lblAlgn val="ctr"/>
        <c:lblOffset val="100"/>
        <c:noMultiLvlLbl val="0"/>
      </c:catAx>
      <c:valAx>
        <c:axId val="175905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04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TABS Over Books for professional growth</a:t>
            </a:r>
          </a:p>
        </c:rich>
      </c:tx>
      <c:layout>
        <c:manualLayout>
          <c:xMode val="edge"/>
          <c:yMode val="edge"/>
          <c:x val="0.19639352443587482"/>
          <c:y val="8.6706380541320494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924057755031382E-2"/>
          <c:y val="7.6460570864395144E-2"/>
          <c:w val="0.97594333510271225"/>
          <c:h val="0.71378987306197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Sheet3!$C$10</c:f>
              <c:strCache>
                <c:ptCount val="1"/>
                <c:pt idx="0">
                  <c:v>&lt;30 years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Sheet3!$D$9:$F$9</c:f>
              <c:strCache>
                <c:ptCount val="3"/>
                <c:pt idx="0">
                  <c:v>Very satisfied</c:v>
                </c:pt>
                <c:pt idx="1">
                  <c:v>Satisfied</c:v>
                </c:pt>
                <c:pt idx="2">
                  <c:v>Nutral</c:v>
                </c:pt>
              </c:strCache>
            </c:strRef>
          </c:cat>
          <c:val>
            <c:numRef>
              <c:f>Sheet3!$D$10:$F$10</c:f>
              <c:numCache>
                <c:formatCode>0.0%</c:formatCode>
                <c:ptCount val="3"/>
                <c:pt idx="0">
                  <c:v>0.14000000000000001</c:v>
                </c:pt>
                <c:pt idx="1">
                  <c:v>0.51100000000000001</c:v>
                </c:pt>
                <c:pt idx="2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F-45D2-9DA5-3EEC1E524CA3}"/>
            </c:ext>
          </c:extLst>
        </c:ser>
        <c:ser>
          <c:idx val="1"/>
          <c:order val="1"/>
          <c:tx>
            <c:strRef>
              <c:f>Sheet3!$C$11</c:f>
              <c:strCache>
                <c:ptCount val="1"/>
                <c:pt idx="0">
                  <c:v>30-40 years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Sheet3!$D$9:$F$9</c:f>
              <c:strCache>
                <c:ptCount val="3"/>
                <c:pt idx="0">
                  <c:v>Very satisfied</c:v>
                </c:pt>
                <c:pt idx="1">
                  <c:v>Satisfied</c:v>
                </c:pt>
                <c:pt idx="2">
                  <c:v>Nutral</c:v>
                </c:pt>
              </c:strCache>
            </c:strRef>
          </c:cat>
          <c:val>
            <c:numRef>
              <c:f>Sheet3!$D$11:$F$11</c:f>
              <c:numCache>
                <c:formatCode>0.0%</c:formatCode>
                <c:ptCount val="3"/>
                <c:pt idx="0">
                  <c:v>3.6999999999999998E-2</c:v>
                </c:pt>
                <c:pt idx="1">
                  <c:v>0.14799999999999999</c:v>
                </c:pt>
                <c:pt idx="2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BF-45D2-9DA5-3EEC1E524CA3}"/>
            </c:ext>
          </c:extLst>
        </c:ser>
        <c:ser>
          <c:idx val="2"/>
          <c:order val="2"/>
          <c:tx>
            <c:strRef>
              <c:f>Sheet3!$C$12</c:f>
              <c:strCache>
                <c:ptCount val="1"/>
                <c:pt idx="0">
                  <c:v>&gt;40 years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Sheet3!$D$9:$F$9</c:f>
              <c:strCache>
                <c:ptCount val="3"/>
                <c:pt idx="0">
                  <c:v>Very satisfied</c:v>
                </c:pt>
                <c:pt idx="1">
                  <c:v>Satisfied</c:v>
                </c:pt>
                <c:pt idx="2">
                  <c:v>Nutral</c:v>
                </c:pt>
              </c:strCache>
            </c:strRef>
          </c:cat>
          <c:val>
            <c:numRef>
              <c:f>Sheet3!$D$12:$F$12</c:f>
              <c:numCache>
                <c:formatCode>0.0%</c:formatCode>
                <c:ptCount val="3"/>
                <c:pt idx="0">
                  <c:v>3.6999999999999998E-2</c:v>
                </c:pt>
                <c:pt idx="1">
                  <c:v>1.4E-2</c:v>
                </c:pt>
                <c:pt idx="2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BF-45D2-9DA5-3EEC1E524C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9056592"/>
        <c:axId val="1759052784"/>
      </c:barChart>
      <c:catAx>
        <c:axId val="175905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052784"/>
        <c:crosses val="autoZero"/>
        <c:auto val="1"/>
        <c:lblAlgn val="ctr"/>
        <c:lblOffset val="100"/>
        <c:noMultiLvlLbl val="0"/>
      </c:catAx>
      <c:valAx>
        <c:axId val="175905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05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91515965316102"/>
          <c:y val="0.8895887938769057"/>
          <c:w val="0.37435823291124143"/>
          <c:h val="6.0377753424319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47675-7AB7-4D3C-8F71-49E51CDD619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4F0F0-3B19-452D-AF40-83BF4304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4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</a:t>
            </a:r>
            <a:r>
              <a:rPr lang="en-US" baseline="0" dirty="0"/>
              <a:t> regards to the preferred method for future studies, majority stated that they would prefer using tabs over books, however, there is a statistically  significant difference between age and the preference of tabs over books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CBB30-0776-4C0A-B21B-3919EA48DF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3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Nearly all</a:t>
            </a:r>
            <a:r>
              <a:rPr lang="en-US" baseline="0" dirty="0"/>
              <a:t> participants stated that using a tab would contribute to enhancing their professional growth. The table shows that the majority were satisfied and very satisfied with the use of tabs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CBB30-0776-4C0A-B21B-3919EA48DF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06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4F0F0-3B19-452D-AF40-83BF4304B0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9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AD5-F241-4958-BDAB-CC4CBBFC3D1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08B0-0166-4F2E-890C-50E1AA3A5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3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AD5-F241-4958-BDAB-CC4CBBFC3D1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08B0-0166-4F2E-890C-50E1AA3A5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1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AD5-F241-4958-BDAB-CC4CBBFC3D1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08B0-0166-4F2E-890C-50E1AA3A5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9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AD5-F241-4958-BDAB-CC4CBBFC3D1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08B0-0166-4F2E-890C-50E1AA3A5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8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AD5-F241-4958-BDAB-CC4CBBFC3D1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08B0-0166-4F2E-890C-50E1AA3A5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AD5-F241-4958-BDAB-CC4CBBFC3D1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08B0-0166-4F2E-890C-50E1AA3A5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1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AD5-F241-4958-BDAB-CC4CBBFC3D1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08B0-0166-4F2E-890C-50E1AA3A5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1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AD5-F241-4958-BDAB-CC4CBBFC3D1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08B0-0166-4F2E-890C-50E1AA3A5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7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AD5-F241-4958-BDAB-CC4CBBFC3D1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08B0-0166-4F2E-890C-50E1AA3A5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2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AD5-F241-4958-BDAB-CC4CBBFC3D1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08B0-0166-4F2E-890C-50E1AA3A5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7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AD5-F241-4958-BDAB-CC4CBBFC3D1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08B0-0166-4F2E-890C-50E1AA3A5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5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EDAD5-F241-4958-BDAB-CC4CBBFC3D1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08B0-0166-4F2E-890C-50E1AA3A5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4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6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492A-79C4-4438-A2F9-70DC7AC43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35200"/>
            <a:ext cx="103632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Contribution of the private sector to improve the image of the Nurse in </a:t>
            </a:r>
            <a:br>
              <a:rPr lang="en-US" dirty="0"/>
            </a:br>
            <a:r>
              <a:rPr lang="en-US" dirty="0"/>
              <a:t>South Asia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A50D1-C01F-4F57-A3C9-3319E98E94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99608D-AC23-4948-B3E0-A3465F6AEE4B}"/>
              </a:ext>
            </a:extLst>
          </p:cNvPr>
          <p:cNvGrpSpPr/>
          <p:nvPr/>
        </p:nvGrpSpPr>
        <p:grpSpPr>
          <a:xfrm>
            <a:off x="0" y="0"/>
            <a:ext cx="12192000" cy="1161143"/>
            <a:chOff x="0" y="-1"/>
            <a:chExt cx="12192000" cy="11611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A6CCAC-2C5B-442E-BBE1-2ED4304F0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16114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B31D5D3-DBB3-44EB-A185-21D87D4FF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3368831" cy="116113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9E5BC2-5E2A-48CC-B0E6-082608014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3166" y="-1"/>
              <a:ext cx="3368834" cy="1161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2073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E376-9E22-460D-A339-842B63C8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8CA3E-828B-435E-BA76-432998D6F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Affordable</a:t>
            </a:r>
          </a:p>
          <a:p>
            <a:pPr marL="0" indent="0">
              <a:buNone/>
            </a:pPr>
            <a:r>
              <a:rPr lang="en-GB" dirty="0"/>
              <a:t>	Less F2F </a:t>
            </a:r>
            <a:r>
              <a:rPr lang="en-GB" dirty="0">
                <a:sym typeface="Wingdings" panose="05000000000000000000" pitchFamily="2" charset="2"/>
              </a:rPr>
              <a:t> less cost (both personal and institutional)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r>
              <a:rPr lang="en-GB" dirty="0"/>
              <a:t>Balanced life</a:t>
            </a:r>
          </a:p>
          <a:p>
            <a:pPr marL="0" indent="0">
              <a:buNone/>
            </a:pPr>
            <a:r>
              <a:rPr lang="en-GB" dirty="0"/>
              <a:t>	‘Work, Study &amp; Family’ concept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AA7415-2B47-4864-904A-80B09308E532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1F47CD-BBDE-4A9C-AF28-308F869C5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4FE363-73A7-44D8-A2CB-529E0772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2DB64A0-574B-4697-8CDC-DE2ED463C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83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D96AA72-8763-4E5D-A187-6EA7ABB345E6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721143B-68EB-474B-AD1A-E21F65A46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DB8F19-39F5-48E5-BCA6-FA860638E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9DD4AB1-DBD9-4A60-B9BF-B3E09D8A2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530DE2-D207-4B66-85F8-1FAB3C079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253" y="376346"/>
            <a:ext cx="10515600" cy="1325563"/>
          </a:xfrm>
        </p:spPr>
        <p:txBody>
          <a:bodyPr/>
          <a:lstStyle/>
          <a:p>
            <a:r>
              <a:rPr lang="en-US" b="1" dirty="0"/>
              <a:t>Beginning of a Smart Revolution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916B7-3D94-4F1C-A83A-7A014455D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EED064D-A7F7-41FF-B766-6096DDB7CE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051938"/>
              </p:ext>
            </p:extLst>
          </p:nvPr>
        </p:nvGraphicFramePr>
        <p:xfrm>
          <a:off x="745588" y="928468"/>
          <a:ext cx="11446412" cy="524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0717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709CE-A42B-4D87-BA9C-693C0177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6C0F4-11B4-4A50-89C7-30FF27D16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489"/>
            <a:ext cx="10515600" cy="4351338"/>
          </a:xfrm>
        </p:spPr>
        <p:txBody>
          <a:bodyPr/>
          <a:lstStyle/>
          <a:p>
            <a:r>
              <a:rPr lang="en-US" dirty="0"/>
              <a:t>Accessibility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68CBA04A-D2B7-43C1-99A9-AF9282B2F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05" y="743237"/>
            <a:ext cx="7667846" cy="5749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6EEC28C-F246-4BFF-A31B-E5B18851DDE7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532B32-E60F-4B51-9B51-8BE6489F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232B2E-3D23-4D44-8FC2-75607339D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74B80E9-FE62-44F3-A251-E7418E141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258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1942A-10CB-40C1-9CB3-59B3F354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BioInquirer</a:t>
            </a:r>
            <a:r>
              <a:rPr lang="en-US" dirty="0"/>
              <a:t> – Global Research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6B133-D224-4D88-8195-54692AE13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570" y="2315261"/>
            <a:ext cx="9249229" cy="37192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032E54-B0E8-4FD4-8983-B82C686AD4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453501"/>
              </p:ext>
            </p:extLst>
          </p:nvPr>
        </p:nvGraphicFramePr>
        <p:xfrm>
          <a:off x="2483755" y="1690690"/>
          <a:ext cx="8490858" cy="4613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FA9069E-32B4-4A8D-A6EA-9537592B6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11" y="1595215"/>
            <a:ext cx="1940351" cy="240233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AF06135-623F-4E7A-91C5-995458C51268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FBE8DB-23D6-49A4-ABB2-CCCCC02ED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4C8256-4E02-4384-8D29-F573574CD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58FA00-B924-46E7-AEF9-51D5D6C6B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5518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979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MY" sz="6000" b="1" dirty="0"/>
              <a:t>Research Publications</a:t>
            </a:r>
            <a:br>
              <a:rPr lang="en-MY" dirty="0"/>
            </a:br>
            <a:endParaRPr lang="en-MY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4" t="19021" r="10674" b="8291"/>
          <a:stretch/>
        </p:blipFill>
        <p:spPr>
          <a:xfrm>
            <a:off x="314793" y="1618939"/>
            <a:ext cx="1972525" cy="133412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0" t="8769" r="1167" b="-3508"/>
          <a:stretch/>
        </p:blipFill>
        <p:spPr>
          <a:xfrm>
            <a:off x="314792" y="2953063"/>
            <a:ext cx="1972526" cy="132826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801" y="5356896"/>
            <a:ext cx="1019333" cy="153011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801" y="4237549"/>
            <a:ext cx="1873912" cy="1110218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4252" y="5347767"/>
            <a:ext cx="1043066" cy="1567458"/>
          </a:xfrm>
          <a:prstGeom prst="rect">
            <a:avLst/>
          </a:prstGeom>
        </p:spPr>
      </p:pic>
      <p:pic>
        <p:nvPicPr>
          <p:cNvPr id="9" name="Content Placeholder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4" b="11387"/>
          <a:stretch/>
        </p:blipFill>
        <p:spPr>
          <a:xfrm>
            <a:off x="4021430" y="3146167"/>
            <a:ext cx="7361381" cy="376905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35901" r="23271"/>
          <a:stretch/>
        </p:blipFill>
        <p:spPr>
          <a:xfrm>
            <a:off x="2263585" y="5356896"/>
            <a:ext cx="2021790" cy="156745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2509" y="3384608"/>
            <a:ext cx="1990550" cy="2031368"/>
          </a:xfrm>
          <a:prstGeom prst="rect">
            <a:avLst/>
          </a:prstGeom>
        </p:spPr>
      </p:pic>
      <p:pic>
        <p:nvPicPr>
          <p:cNvPr id="12" name="Picture 2" descr="https://fbcdn-sphotos-g-a.akamaihd.net/hphotos-ak-prn2/960078_10202750880916916_1388033117_n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7" t="25593" r="38894" b="34263"/>
          <a:stretch/>
        </p:blipFill>
        <p:spPr bwMode="auto">
          <a:xfrm>
            <a:off x="2342252" y="1559957"/>
            <a:ext cx="2488367" cy="172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37775" r="32285"/>
          <a:stretch/>
        </p:blipFill>
        <p:spPr>
          <a:xfrm>
            <a:off x="4830619" y="1535738"/>
            <a:ext cx="2027381" cy="17152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1A6E68-2447-4DC3-9CC2-E19CB7A5AFEB}"/>
              </a:ext>
            </a:extLst>
          </p:cNvPr>
          <p:cNvSpPr txBox="1"/>
          <p:nvPr/>
        </p:nvSpPr>
        <p:spPr>
          <a:xfrm>
            <a:off x="7920408" y="1508757"/>
            <a:ext cx="237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Value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addition for Nurses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265416-32D0-4C84-8109-F5AA77AB19F4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DC13A5B-7CC1-4E31-A3A9-2EEFF21F0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1D3F0E9-1606-4276-AD3A-7C3988355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0B4848-6F1F-4803-84F0-217F9A8DE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06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6B5EA-7F60-4376-8558-BF903599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Smart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5DBFC-4909-434C-AAA5-355903F58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lnSpc>
                <a:spcPct val="100000"/>
              </a:lnSpc>
            </a:pPr>
            <a:r>
              <a:rPr lang="en-US" dirty="0"/>
              <a:t>Healthcare professionals in Sri Lanka lack skills in ICT and are faced with the challenge of grasping technology</a:t>
            </a:r>
          </a:p>
          <a:p>
            <a:pPr marL="171450" indent="-171450">
              <a:lnSpc>
                <a:spcPct val="100000"/>
              </a:lnSpc>
            </a:pPr>
            <a:endParaRPr lang="en-US" dirty="0"/>
          </a:p>
          <a:p>
            <a:pPr marL="171450" indent="-171450">
              <a:lnSpc>
                <a:spcPct val="100000"/>
              </a:lnSpc>
            </a:pPr>
            <a:r>
              <a:rPr lang="en-US" dirty="0"/>
              <a:t>In order to overcome this, they should familiarize themselves with the basic use of electronic devices </a:t>
            </a:r>
          </a:p>
          <a:p>
            <a:pPr marL="171450" indent="-171450">
              <a:lnSpc>
                <a:spcPct val="100000"/>
              </a:lnSpc>
            </a:pPr>
            <a:endParaRPr lang="en-US" dirty="0"/>
          </a:p>
          <a:p>
            <a:pPr marL="171450" indent="-171450">
              <a:lnSpc>
                <a:spcPct val="100000"/>
              </a:lnSpc>
            </a:pPr>
            <a:r>
              <a:rPr lang="en-US" dirty="0"/>
              <a:t>The use of electronic devices such as tablets  is an effective way to encourage familiarization with ICT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		     			   </a:t>
            </a:r>
            <a:r>
              <a:rPr lang="en-US" sz="1800" dirty="0"/>
              <a:t>(</a:t>
            </a:r>
            <a:r>
              <a:rPr lang="en-US" sz="1800" dirty="0" err="1"/>
              <a:t>Gunawardana</a:t>
            </a:r>
            <a:r>
              <a:rPr lang="en-US" sz="1800" dirty="0"/>
              <a:t>, 2007)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EFA7B8-568C-4C35-B62B-78B02B0A4FCB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9A1163-EBC2-4DFB-A093-188FFADF4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7E3A7A-22ED-4855-9E77-A3BA1488E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BE2DB8-BC6C-433B-816D-5A4441736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3895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7D1E0E4-A6F2-4CD7-9BDA-0C459F46883D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5D3962D-D30B-44DE-A3AC-E42AF5AB4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21CA75-BFB6-4DC8-ABAD-020748D5C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B1B313-BF92-4098-87DA-30093BE58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138927" y="1198034"/>
            <a:ext cx="636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(p=0.045) the difference is statistically significant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269331"/>
              </p:ext>
            </p:extLst>
          </p:nvPr>
        </p:nvGraphicFramePr>
        <p:xfrm>
          <a:off x="337625" y="351692"/>
          <a:ext cx="11507372" cy="585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99629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5166"/>
              </p:ext>
            </p:extLst>
          </p:nvPr>
        </p:nvGraphicFramePr>
        <p:xfrm>
          <a:off x="281354" y="717452"/>
          <a:ext cx="11605846" cy="5838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88F1337-7157-4A47-9AE3-3739132DD9AD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65B20A-1854-4FAC-A8F3-A1905F1BF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1E188F-BEC7-45F0-84DE-F42B7801F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BE4EE6-FD24-409A-8913-9F0767BE3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2439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1BEA-3250-4C97-BDA4-904849701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Beginning of a new Era in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9112-A61C-4623-8710-6E1C3A198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Crowning as the best learning platform for 3 consecutive years.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930DD-C68A-4076-9527-204C3AAE3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965"/>
          <a:stretch/>
        </p:blipFill>
        <p:spPr>
          <a:xfrm>
            <a:off x="-1" y="0"/>
            <a:ext cx="12192001" cy="686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3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BC112-A174-4224-9C07-4289443F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IIHS Learner Management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A7090-CB19-4053-8CA8-1904FA936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BN and MN professionals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Total number of IIHS – LMS users of Nursing sector in Sri Lanka</a:t>
            </a:r>
          </a:p>
          <a:p>
            <a:pPr lvl="2"/>
            <a:endParaRPr lang="en-US" dirty="0"/>
          </a:p>
          <a:p>
            <a:pPr lvl="2"/>
            <a:r>
              <a:rPr lang="en-US" sz="4000" dirty="0">
                <a:solidFill>
                  <a:srgbClr val="FF0000"/>
                </a:solidFill>
              </a:rPr>
              <a:t>1842 users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83DE79-B101-4215-B532-FFD6658311DB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6AC099D-C5A4-42DD-9524-8022DBF44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34870A-2D7A-40EB-B36C-1428DEEB2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C6D569-CA70-4014-95B3-FC37BBB46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280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669F4-5D41-4FF1-981D-528EF88A1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DDD23-1B76-448B-A1A1-CC9D3E6F6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6603"/>
            <a:ext cx="10697308" cy="553627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Population in South Asia – 1.891 Billion = nearly ¼ of world’s population</a:t>
            </a:r>
          </a:p>
          <a:p>
            <a:endParaRPr lang="en-US" dirty="0"/>
          </a:p>
          <a:p>
            <a:r>
              <a:rPr lang="en-US" dirty="0"/>
              <a:t>Nurses in South Asia – 3.143 Million</a:t>
            </a:r>
          </a:p>
          <a:p>
            <a:endParaRPr lang="en-US" dirty="0"/>
          </a:p>
          <a:p>
            <a:r>
              <a:rPr lang="en-US" dirty="0"/>
              <a:t>Nurse patient ratio in South Asia – 1:600</a:t>
            </a:r>
          </a:p>
          <a:p>
            <a:pPr marL="3657600" lvl="8" indent="0">
              <a:buNone/>
            </a:pPr>
            <a:r>
              <a:rPr lang="en-US" sz="2000" dirty="0"/>
              <a:t>                                               (WHO, 2019)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9ADB92-9A63-492F-9FD3-F4B2F5F8E35F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C28172-10AB-4360-9E55-04D2EF835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D5ABB1-23CA-4F7A-98B2-5D96615F7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A72E38-E3A2-4D08-9F51-A87945709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019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5ACB-67C3-4179-9A82-38BDB9AF4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652"/>
            <a:ext cx="10515600" cy="1325563"/>
          </a:xfrm>
        </p:spPr>
        <p:txBody>
          <a:bodyPr/>
          <a:lstStyle/>
          <a:p>
            <a:r>
              <a:rPr lang="en-US" dirty="0"/>
              <a:t>Excelling our E arm for the betterment of Gov. Nursing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58BA5-EA83-4D69-84FD-3536C2A8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10515600" cy="4351338"/>
          </a:xfrm>
        </p:spPr>
        <p:txBody>
          <a:bodyPr/>
          <a:lstStyle/>
          <a:p>
            <a:pPr lvl="8"/>
            <a:r>
              <a:rPr lang="en-US" sz="3600" dirty="0"/>
              <a:t>NTS - LMS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6DFC7-CF7C-4F5C-8AEA-7033B795E8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1725"/>
          <a:stretch/>
        </p:blipFill>
        <p:spPr>
          <a:xfrm>
            <a:off x="0" y="0"/>
            <a:ext cx="1216806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0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4A68-512A-4EAF-88C6-524E8EA9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DD9981-FD10-4990-90F1-710FBAB85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535"/>
            <a:ext cx="12192000" cy="4990833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CC8D367-D50C-4124-9523-D7680E82DC9F}"/>
              </a:ext>
            </a:extLst>
          </p:cNvPr>
          <p:cNvSpPr/>
          <p:nvPr/>
        </p:nvSpPr>
        <p:spPr>
          <a:xfrm>
            <a:off x="182880" y="4431323"/>
            <a:ext cx="1420837" cy="7877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072BD5-0D61-4E3B-94C6-C96141F9DA45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129928C-A47F-45A8-9D7D-FD9ADD235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371C558-9A0C-4517-A439-7D917AE63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83871F8-D2FB-45E9-924F-6EE1BDD0A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4248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39FCC-3499-4DC9-88B1-CE91382D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the past 3 years…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41322-7C70-4946-BAE3-FBBEAB8C2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IIHS has reached more than……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lvl="3"/>
            <a:r>
              <a:rPr lang="en-US" sz="5400" dirty="0">
                <a:solidFill>
                  <a:srgbClr val="FF0000"/>
                </a:solidFill>
              </a:rPr>
              <a:t>6500 Nurses in South Asia….</a:t>
            </a:r>
          </a:p>
          <a:p>
            <a:pPr lvl="3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1EDE1F-EA85-4F8B-8756-D42CA686EEFA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78D0100-B9DE-4906-BA8C-7F92D148E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196DC5-DEC7-4FE7-8620-EC10A90FE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0D6EAF1-93D7-4D3C-9779-148AE1F69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322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027B-3272-4713-AE15-A1D9E9272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0377"/>
            <a:ext cx="10515600" cy="1325563"/>
          </a:xfrm>
        </p:spPr>
        <p:txBody>
          <a:bodyPr/>
          <a:lstStyle/>
          <a:p>
            <a:r>
              <a:rPr lang="en-US" dirty="0"/>
              <a:t>Are we done?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7F706-16CB-4129-9A8C-380EA67A7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91" y="2506662"/>
            <a:ext cx="10515600" cy="4351338"/>
          </a:xfrm>
        </p:spPr>
        <p:txBody>
          <a:bodyPr/>
          <a:lstStyle/>
          <a:p>
            <a:r>
              <a:rPr lang="en-US" dirty="0"/>
              <a:t>Are we tired of helping?</a:t>
            </a:r>
          </a:p>
          <a:p>
            <a:endParaRPr lang="en-US" dirty="0"/>
          </a:p>
          <a:p>
            <a:r>
              <a:rPr lang="en-US" dirty="0"/>
              <a:t>“TIRED” IS A WORD THAT WE HAVE REMOVED FROM OUR VOCABULARY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237FC1-ABB8-4CBE-A687-664FB494FA42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6662EF-8B06-4F6B-A0EF-1A01035DD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7275104-42CF-47BE-A0B9-F39A984F7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E6ACCE-2B35-458A-92E1-418D9FBD9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0601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8E529-06E0-4A77-8FC7-84EEF29F4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dirty="0"/>
              <a:t>World’s Plan for 2020…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B200B-1E33-4A7A-BE2D-9EBAA9C87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Professional Development (CPD) for Nurses…</a:t>
            </a:r>
          </a:p>
          <a:p>
            <a:r>
              <a:rPr lang="en-US" dirty="0"/>
              <a:t>CNMF suggests to start this as an online learning methodology to improve the image and professionalism in nursing sector from 2020…</a:t>
            </a:r>
          </a:p>
          <a:p>
            <a:endParaRPr lang="en-US" dirty="0"/>
          </a:p>
          <a:p>
            <a:r>
              <a:rPr lang="en-US" dirty="0"/>
              <a:t>BUT……</a:t>
            </a:r>
          </a:p>
          <a:p>
            <a:endParaRPr lang="en-US" dirty="0"/>
          </a:p>
          <a:p>
            <a:r>
              <a:rPr lang="en-US" dirty="0"/>
              <a:t>Even before CNMF thinks……</a:t>
            </a:r>
            <a:r>
              <a:rPr lang="en-US" dirty="0">
                <a:solidFill>
                  <a:srgbClr val="FF0000"/>
                </a:solidFill>
              </a:rPr>
              <a:t>WE HAVE DONE IT!!!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F2C14A-6A82-4684-92F2-DDAAE99425B2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50DB6E-75F9-48AF-B97F-FFFD8FF6E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D52965-1DD0-437D-A28B-E4ABE03DA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484F99-6CDA-479B-BD9F-E39C022D6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181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4FD9E-44EF-4998-8841-3D4AB4EAF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IIHS Global – e-Incubator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32B0C-AA9C-44C7-B8F5-757E929CC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505C63-7C9D-4CAA-A8F8-5A15D8B97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6" y="1690690"/>
            <a:ext cx="10072837" cy="33231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7B1FF1C-1DB4-4F58-B91C-80F5828A9A82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390C9C4-EA73-42D9-9984-50005ED90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0D427B-9F12-43E7-AE97-98E28EBA4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34DF54E-3CD9-4D95-B460-1F6B6D2B5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849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33FE8-7EB2-4F8F-A669-7E212EAD9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5781"/>
            <a:ext cx="10515600" cy="1325563"/>
          </a:xfrm>
        </p:spPr>
        <p:txBody>
          <a:bodyPr/>
          <a:lstStyle/>
          <a:p>
            <a:r>
              <a:rPr lang="en-US" dirty="0"/>
              <a:t>10 CPD modules for all the nurses in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9C631-9220-49C3-AE7C-BDE2FC11A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114" y="1908126"/>
            <a:ext cx="6358597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Professional Certificate in Renal Nursing</a:t>
            </a:r>
          </a:p>
          <a:p>
            <a:pPr>
              <a:lnSpc>
                <a:spcPct val="120000"/>
              </a:lnSpc>
            </a:pPr>
            <a:r>
              <a:rPr lang="en-US" dirty="0"/>
              <a:t>Professional Certificate in Oncology Nursing</a:t>
            </a:r>
          </a:p>
          <a:p>
            <a:pPr>
              <a:lnSpc>
                <a:spcPct val="120000"/>
              </a:lnSpc>
            </a:pPr>
            <a:r>
              <a:rPr lang="en-US" dirty="0"/>
              <a:t>Professional Certificate in Pediatric Nursing</a:t>
            </a:r>
          </a:p>
          <a:p>
            <a:pPr>
              <a:lnSpc>
                <a:spcPct val="120000"/>
              </a:lnSpc>
            </a:pPr>
            <a:r>
              <a:rPr lang="en-US" dirty="0"/>
              <a:t>Professional Certificate in Emergency and Trauma Nursing</a:t>
            </a:r>
          </a:p>
          <a:p>
            <a:pPr>
              <a:lnSpc>
                <a:spcPct val="120000"/>
              </a:lnSpc>
            </a:pPr>
            <a:r>
              <a:rPr lang="en-US" dirty="0"/>
              <a:t>Professional Certificate in Mental Health Nursing</a:t>
            </a:r>
          </a:p>
          <a:p>
            <a:pPr>
              <a:lnSpc>
                <a:spcPct val="120000"/>
              </a:lnSpc>
            </a:pPr>
            <a:r>
              <a:rPr lang="en-US" dirty="0"/>
              <a:t>Professional Certificate in Critical Care Nursing</a:t>
            </a:r>
          </a:p>
          <a:p>
            <a:pPr>
              <a:lnSpc>
                <a:spcPct val="120000"/>
              </a:lnSpc>
            </a:pPr>
            <a:r>
              <a:rPr lang="en-US" dirty="0"/>
              <a:t>Professional Certificate in Wound Management</a:t>
            </a:r>
          </a:p>
          <a:p>
            <a:pPr>
              <a:lnSpc>
                <a:spcPct val="120000"/>
              </a:lnSpc>
            </a:pPr>
            <a:r>
              <a:rPr lang="en-US" dirty="0"/>
              <a:t>Professional Certificate in Nursing Informatics</a:t>
            </a:r>
          </a:p>
          <a:p>
            <a:pPr>
              <a:lnSpc>
                <a:spcPct val="120000"/>
              </a:lnSpc>
            </a:pPr>
            <a:r>
              <a:rPr lang="en-US" dirty="0"/>
              <a:t>Professional Certificate in Operation Theatre Nursing</a:t>
            </a:r>
          </a:p>
          <a:p>
            <a:pPr>
              <a:lnSpc>
                <a:spcPct val="120000"/>
              </a:lnSpc>
            </a:pPr>
            <a:r>
              <a:rPr lang="en-US" dirty="0"/>
              <a:t>Professional Certificate in English Language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1CAF60-7E9C-4C58-B9EF-41B3024E4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4648"/>
            <a:ext cx="3616206" cy="246559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574DC90-BD8A-46C5-93FD-F2E65EDCA5CF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FAAAE4-FEFA-4906-918F-D0DB8CF34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82ECA2C-54C0-412B-B6C2-91DDC5807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CC01D4-3529-483D-9EC5-B05CC20C1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6389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499C-6CC9-4CDE-A341-781B57C7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599" y="5310480"/>
            <a:ext cx="4677229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Monotype Corsiva" panose="03010101010201010101" pitchFamily="66" charset="0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627EA-2E30-46E3-8A61-30A5B6007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06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rgbClr val="002060"/>
                </a:solidFill>
                <a:latin typeface="Monotype Corsiva" panose="03010101010201010101" pitchFamily="66" charset="0"/>
              </a:rPr>
              <a:t>Service to others is the rent you pay for your room here on earth!</a:t>
            </a:r>
          </a:p>
          <a:p>
            <a:pPr marL="0" indent="0" algn="r">
              <a:buNone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(Mohammed Ali 1942-2016)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3AD1CB-9E7B-4914-A4D8-9A9BF8E4ADF9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F98F7D-43A7-433B-81F4-140BED680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CA77334-A0F6-407A-ACC4-272350A25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7821D9-9BFF-4036-A8E2-EE0C973E6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327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CFEAB-E24A-4307-897A-3BA6C294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FFB9F-9C4E-4E54-BF4C-F182D1360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876071"/>
              </p:ext>
            </p:extLst>
          </p:nvPr>
        </p:nvGraphicFramePr>
        <p:xfrm>
          <a:off x="633046" y="681036"/>
          <a:ext cx="11080653" cy="591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E01130D-F9EE-4A47-8045-0C867F1BE8DF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EBD46A3-D478-4CF6-99BB-4FEB2B5AE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8F9FCB2-FABD-4800-89D2-20DB4815E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BA0176-C44E-4FC0-80E5-47D4F9003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578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B95CD-71F6-48C7-9B87-24AF4508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28829-6ACE-4951-B5A7-5990C1627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Around 44,000 nurses in Sri Lanka (as a ratio - 1:480)</a:t>
            </a:r>
          </a:p>
          <a:p>
            <a:pPr marL="0" indent="0">
              <a:buNone/>
            </a:pPr>
            <a:r>
              <a:rPr lang="en-US" dirty="0"/>
              <a:t>	                                             </a:t>
            </a:r>
            <a:r>
              <a:rPr lang="en-US" sz="1900" dirty="0"/>
              <a:t>(Department of Census and Statistics, 2017)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Nurses’ workload</a:t>
            </a:r>
          </a:p>
          <a:p>
            <a:pPr marL="0" indent="0">
              <a:buNone/>
            </a:pPr>
            <a:r>
              <a:rPr lang="en-GB" dirty="0"/>
              <a:t>	Expected – </a:t>
            </a:r>
            <a:r>
              <a:rPr lang="en-GB" dirty="0">
                <a:solidFill>
                  <a:srgbClr val="FF0000"/>
                </a:solidFill>
              </a:rPr>
              <a:t>36 hrs </a:t>
            </a:r>
            <a:r>
              <a:rPr lang="en-GB" dirty="0"/>
              <a:t>per week</a:t>
            </a:r>
          </a:p>
          <a:p>
            <a:pPr marL="0" indent="0">
              <a:buNone/>
            </a:pPr>
            <a:r>
              <a:rPr lang="en-GB" dirty="0"/>
              <a:t>	Actual – </a:t>
            </a:r>
            <a:r>
              <a:rPr lang="en-GB" dirty="0">
                <a:solidFill>
                  <a:srgbClr val="FF0000"/>
                </a:solidFill>
              </a:rPr>
              <a:t>over x2 (&gt;72 hrs)</a:t>
            </a: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50CC63-A822-413F-93D6-38619BE148B0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3178FD-E97E-43D9-A201-4D727E1E7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4BA996-B95E-4EF7-A943-F1E41B97C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6E855B-04AE-49C6-AF8B-8BD4090D7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71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463A9-915E-4C59-A344-8EA6561B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8F336-64ED-4927-BD6B-8406DD3D8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55 million OPD visits</a:t>
            </a:r>
          </a:p>
          <a:p>
            <a:pPr>
              <a:lnSpc>
                <a:spcPct val="150000"/>
              </a:lnSpc>
            </a:pPr>
            <a:r>
              <a:rPr lang="en-GB" dirty="0"/>
              <a:t>27 million clinic visits</a:t>
            </a:r>
          </a:p>
          <a:p>
            <a:pPr>
              <a:lnSpc>
                <a:spcPct val="150000"/>
              </a:lnSpc>
            </a:pPr>
            <a:r>
              <a:rPr lang="en-GB" dirty="0"/>
              <a:t>7 million inpatient visits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	(c. 90 million visits annually)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	(c. 250,000 patients everyday)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	      (Annual Health Statistics, 2017)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B15627-2443-489E-81A0-5FEEC80D59E1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BF72E0-6289-4F7C-B924-6561385B8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426D46-0332-4218-82B6-EFADAF55E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54D5AED-F857-4EDB-90B4-7243AF6D2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321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41A5B-9342-403F-8A36-193E53DBF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 Nurses Require?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134E4-00E4-4480-8298-A83ABB361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clinical knowledge</a:t>
            </a:r>
          </a:p>
          <a:p>
            <a:r>
              <a:rPr lang="en-US" dirty="0"/>
              <a:t>More hands-on skills in specialized areas</a:t>
            </a:r>
          </a:p>
          <a:p>
            <a:r>
              <a:rPr lang="en-US" dirty="0"/>
              <a:t>Better critical thinking abilities</a:t>
            </a:r>
          </a:p>
          <a:p>
            <a:r>
              <a:rPr lang="en-US" dirty="0"/>
              <a:t>Better problem solving skills</a:t>
            </a:r>
          </a:p>
          <a:p>
            <a:r>
              <a:rPr lang="en-US" dirty="0"/>
              <a:t>Good communication skills</a:t>
            </a:r>
          </a:p>
          <a:p>
            <a:r>
              <a:rPr lang="en-US" dirty="0"/>
              <a:t>To practice based on evidence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05FB88-41E7-4863-80E6-4CCE7239ED6B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5315DE-6931-43BA-B966-E9C96054B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EA2AC2-989E-4752-BB1E-B06441630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D2AD3F-F81D-4CBE-B5D7-EA32BB426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917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88CC-1F3A-45B2-9D16-E8E53AC5F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F96D9-4EB8-4DFE-A0A7-8D5CF8F4A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Nurses with a degree or above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FF0000"/>
                </a:solidFill>
              </a:rPr>
              <a:t>5% – 7.5%  </a:t>
            </a:r>
            <a:r>
              <a:rPr lang="en-GB" dirty="0"/>
              <a:t>(2,000 - 3,000)</a:t>
            </a:r>
          </a:p>
          <a:p>
            <a:pPr marL="0" indent="0">
              <a:buNone/>
            </a:pPr>
            <a:endParaRPr lang="en-GB" dirty="0"/>
          </a:p>
          <a:p>
            <a:r>
              <a:rPr lang="en-US" dirty="0"/>
              <a:t>Every </a:t>
            </a:r>
            <a:r>
              <a:rPr lang="en-US" dirty="0">
                <a:solidFill>
                  <a:srgbClr val="FF0000"/>
                </a:solidFill>
              </a:rPr>
              <a:t>10% increase</a:t>
            </a:r>
            <a:r>
              <a:rPr lang="en-US" dirty="0"/>
              <a:t> in nurses with Bachelor degrees, the likelihood of patient </a:t>
            </a:r>
            <a:r>
              <a:rPr lang="en-US" dirty="0">
                <a:solidFill>
                  <a:srgbClr val="FF0000"/>
                </a:solidFill>
              </a:rPr>
              <a:t>mortality fell by 7%</a:t>
            </a:r>
            <a:r>
              <a:rPr lang="en-US" dirty="0"/>
              <a:t> in hospital settings</a:t>
            </a:r>
          </a:p>
          <a:p>
            <a:pPr marL="0" indent="0">
              <a:buNone/>
            </a:pPr>
            <a:r>
              <a:rPr lang="en-US" sz="2000" dirty="0"/>
              <a:t>					(National Institute of Health, 2014)</a:t>
            </a:r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96B0C2-A4CD-4768-980C-0D7DB6CF6D7C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8CCABD-DABB-417D-BF9D-D933B9536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EE28673-040B-45BC-A316-2F848BACE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830567-0040-43D0-B602-E732CB852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990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3627-2148-44BD-A4C4-6ECC78F0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Upgrading Nurses: </a:t>
            </a:r>
            <a:r>
              <a:rPr lang="en-US" sz="2800" dirty="0"/>
              <a:t>Current Gaps in Continuous Nursing Education (CNE)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5726D-78BE-49BD-866D-125EDAC1B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534" y="2121408"/>
            <a:ext cx="5594714" cy="40507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Workload </a:t>
            </a:r>
          </a:p>
          <a:p>
            <a:r>
              <a:rPr lang="en-US" dirty="0"/>
              <a:t>Culture - Value for </a:t>
            </a:r>
            <a:r>
              <a:rPr lang="en-US" dirty="0" err="1"/>
              <a:t>CNE</a:t>
            </a:r>
            <a:r>
              <a:rPr lang="en-US" dirty="0"/>
              <a:t>?</a:t>
            </a:r>
          </a:p>
          <a:p>
            <a:r>
              <a:rPr lang="en-US" dirty="0"/>
              <a:t>Accessibility </a:t>
            </a:r>
          </a:p>
          <a:p>
            <a:pPr lvl="1"/>
            <a:r>
              <a:rPr lang="en-US" sz="2000" dirty="0"/>
              <a:t>Professional </a:t>
            </a:r>
          </a:p>
          <a:p>
            <a:pPr lvl="1"/>
            <a:r>
              <a:rPr lang="en-US" sz="2000" dirty="0"/>
              <a:t>Personal and family </a:t>
            </a:r>
          </a:p>
          <a:p>
            <a:pPr lvl="1"/>
            <a:r>
              <a:rPr lang="en-US" sz="2000" dirty="0"/>
              <a:t>Geographical</a:t>
            </a:r>
          </a:p>
          <a:p>
            <a:pPr lvl="1"/>
            <a:r>
              <a:rPr lang="en-US" sz="2000" dirty="0"/>
              <a:t>Administrative </a:t>
            </a:r>
          </a:p>
          <a:p>
            <a:r>
              <a:rPr lang="en-US" dirty="0"/>
              <a:t>Affordability </a:t>
            </a:r>
          </a:p>
          <a:p>
            <a:r>
              <a:rPr lang="en-US" dirty="0"/>
              <a:t>Sustainability </a:t>
            </a:r>
          </a:p>
          <a:p>
            <a:r>
              <a:rPr lang="en-US" dirty="0"/>
              <a:t>Quality and the outcome of programs</a:t>
            </a:r>
          </a:p>
        </p:txBody>
      </p:sp>
      <p:pic>
        <p:nvPicPr>
          <p:cNvPr id="4" name="Content Placeholder 4" descr="Image result for inspiring quotes on education">
            <a:extLst>
              <a:ext uri="{FF2B5EF4-FFF2-40B4-BE49-F238E27FC236}">
                <a16:creationId xmlns:a16="http://schemas.microsoft.com/office/drawing/2014/main" id="{EFA3CE39-860A-46AD-900E-420F629DD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752" y="2093976"/>
            <a:ext cx="4312219" cy="43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24DBE40-AC03-47FB-9911-F393F64DA922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B56D281-2EF1-40B7-B37D-32EB1C253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2C80A8-335F-41DD-8D10-72B2F8A30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026031-5E64-4175-8A5B-A0A5E25E7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860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5B062-A38E-4428-9F93-2EE1E5B1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Smart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2D23D-93D2-4115-8184-885FA36F8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5154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Workload</a:t>
            </a:r>
          </a:p>
          <a:p>
            <a:pPr marL="0" indent="0">
              <a:buNone/>
            </a:pPr>
            <a:r>
              <a:rPr lang="en-US" dirty="0"/>
              <a:t>	Hybrid learning (both face-to-face and e-learning)</a:t>
            </a:r>
          </a:p>
          <a:p>
            <a:pPr marL="0" indent="0">
              <a:buNone/>
            </a:pPr>
            <a:r>
              <a:rPr lang="en-US" dirty="0"/>
              <a:t>	Saving time (less traveling, less F2F lectures, etc.)</a:t>
            </a:r>
          </a:p>
          <a:p>
            <a:r>
              <a:rPr lang="en-GB" dirty="0"/>
              <a:t>Accessible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US" dirty="0"/>
              <a:t>Learn from anywhere, at anytime – LMS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9528D5-6887-4FCF-B79A-DE4738D7EA42}"/>
              </a:ext>
            </a:extLst>
          </p:cNvPr>
          <p:cNvGrpSpPr/>
          <p:nvPr/>
        </p:nvGrpSpPr>
        <p:grpSpPr>
          <a:xfrm>
            <a:off x="0" y="0"/>
            <a:ext cx="12192000" cy="681037"/>
            <a:chOff x="0" y="0"/>
            <a:chExt cx="12192000" cy="6738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3F092C-C5DE-47F5-98D0-BD8299BD1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738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BC729CE-3058-4E61-8F5C-010F4999C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955011" cy="6738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66F8E6-04AE-4CA1-9847-9F4F28348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984" y="0"/>
              <a:ext cx="1955015" cy="6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572548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F68A4A57-5C3C-483F-A51E-CE02F544CEF1}" vid="{39433876-51E2-45A5-B243-66E0EB117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Topic 1</Template>
  <TotalTime>2074</TotalTime>
  <Words>746</Words>
  <Application>Microsoft Office PowerPoint</Application>
  <PresentationFormat>Widescreen</PresentationFormat>
  <Paragraphs>134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Monotype Corsiva</vt:lpstr>
      <vt:lpstr>Theme4</vt:lpstr>
      <vt:lpstr>Contribution of the private sector to improve the image of the Nurse in  South Asia</vt:lpstr>
      <vt:lpstr>PowerPoint Presentation</vt:lpstr>
      <vt:lpstr>PowerPoint Presentation</vt:lpstr>
      <vt:lpstr>PowerPoint Presentation</vt:lpstr>
      <vt:lpstr>PowerPoint Presentation</vt:lpstr>
      <vt:lpstr>What do Nurses Require?</vt:lpstr>
      <vt:lpstr>PowerPoint Presentation</vt:lpstr>
      <vt:lpstr>Upgrading Nurses: Current Gaps in Continuous Nursing Education (CNE)</vt:lpstr>
      <vt:lpstr>Smart Revolution</vt:lpstr>
      <vt:lpstr>PowerPoint Presentation</vt:lpstr>
      <vt:lpstr>Beginning of a Smart Revolution </vt:lpstr>
      <vt:lpstr>PowerPoint Presentation</vt:lpstr>
      <vt:lpstr>BioInquirer – Global Research Hub</vt:lpstr>
      <vt:lpstr>Research Publications </vt:lpstr>
      <vt:lpstr>Smart Learning</vt:lpstr>
      <vt:lpstr>PowerPoint Presentation</vt:lpstr>
      <vt:lpstr>PowerPoint Presentation</vt:lpstr>
      <vt:lpstr>Beginning of a new Era in education</vt:lpstr>
      <vt:lpstr>IIHS Learner Management System</vt:lpstr>
      <vt:lpstr>Excelling our E arm for the betterment of Gov. Nursing sector</vt:lpstr>
      <vt:lpstr>PowerPoint Presentation</vt:lpstr>
      <vt:lpstr>For the past 3 years…</vt:lpstr>
      <vt:lpstr>Are we done? </vt:lpstr>
      <vt:lpstr>World’s Plan for 2020…</vt:lpstr>
      <vt:lpstr>IIHS Global – e-Incubator</vt:lpstr>
      <vt:lpstr>10 CPD modules for all the nurses in the world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Nadun Rathnayaka</dc:creator>
  <cp:lastModifiedBy>Nadun Rathnayaka</cp:lastModifiedBy>
  <cp:revision>69</cp:revision>
  <dcterms:created xsi:type="dcterms:W3CDTF">2020-02-08T13:49:59Z</dcterms:created>
  <dcterms:modified xsi:type="dcterms:W3CDTF">2020-02-10T14:46:06Z</dcterms:modified>
</cp:coreProperties>
</file>